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Default Extension="png" ContentType="image/png"/>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docProps/custom.xml" ContentType="application/vnd.openxmlformats-officedocument.custom-properties+xml"/>
  <Override PartName="/ppt/diagrams/layout1.xml" ContentType="application/vnd.openxmlformats-officedocument.drawingml.diagram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diagrams/data1.xml" ContentType="application/vnd.openxmlformats-officedocument.drawingml.diagramData+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8" r:id="rId3"/>
    <p:sldId id="282" r:id="rId4"/>
    <p:sldId id="261" r:id="rId5"/>
    <p:sldId id="283" r:id="rId6"/>
    <p:sldId id="284" r:id="rId7"/>
    <p:sldId id="287" r:id="rId8"/>
    <p:sldId id="288" r:id="rId9"/>
    <p:sldId id="289" r:id="rId10"/>
    <p:sldId id="290" r:id="rId11"/>
    <p:sldId id="291" r:id="rId12"/>
    <p:sldId id="285" r:id="rId13"/>
    <p:sldId id="286" r:id="rId14"/>
    <p:sldId id="294" r:id="rId15"/>
    <p:sldId id="295" r:id="rId16"/>
    <p:sldId id="292" r:id="rId17"/>
    <p:sldId id="275" r:id="rId18"/>
    <p:sldId id="293" r:id="rId19"/>
    <p:sldId id="277" r:id="rId20"/>
    <p:sldId id="280" r:id="rId21"/>
    <p:sldId id="281" r:id="rId22"/>
  </p:sldIdLst>
  <p:sldSz cx="12192000" cy="6858000"/>
  <p:notesSz cx="12192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7C80"/>
    <a:srgbClr val="FF5050"/>
  </p:clrMru>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3635" autoAdjust="0"/>
  </p:normalViewPr>
  <p:slideViewPr>
    <p:cSldViewPr>
      <p:cViewPr varScale="1">
        <p:scale>
          <a:sx n="73" d="100"/>
          <a:sy n="73" d="100"/>
        </p:scale>
        <p:origin x="-600" y="-102"/>
      </p:cViewPr>
      <p:guideLst>
        <p:guide orient="horz" pos="2880"/>
        <p:guide pos="216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4B7BE5-CF98-4BD9-AEAE-A10C387BFFE6}"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GB"/>
        </a:p>
      </dgm:t>
    </dgm:pt>
    <dgm:pt modelId="{2797CE4D-D3D3-455F-8F2A-42FC086A6E2F}">
      <dgm:prSet phldrT="[Text]"/>
      <dgm:spPr/>
      <dgm:t>
        <a:bodyPr/>
        <a:lstStyle/>
        <a:p>
          <a:r>
            <a:rPr lang="en-GB" dirty="0" err="1" smtClean="0"/>
            <a:t>Finali</a:t>
          </a:r>
          <a:r>
            <a:rPr lang="ro-RO" dirty="0" smtClean="0"/>
            <a:t>tăți</a:t>
          </a:r>
          <a:endParaRPr lang="en-GB" dirty="0"/>
        </a:p>
      </dgm:t>
    </dgm:pt>
    <dgm:pt modelId="{E75021F1-57D9-4512-AD90-BB73DE553071}" type="parTrans" cxnId="{7625503C-1BCF-4E97-B4F7-BFB78CAD92B9}">
      <dgm:prSet/>
      <dgm:spPr/>
      <dgm:t>
        <a:bodyPr/>
        <a:lstStyle/>
        <a:p>
          <a:endParaRPr lang="en-GB"/>
        </a:p>
      </dgm:t>
    </dgm:pt>
    <dgm:pt modelId="{187EE7F8-1189-41B6-B2E0-64E4DB0415BC}" type="sibTrans" cxnId="{7625503C-1BCF-4E97-B4F7-BFB78CAD92B9}">
      <dgm:prSet/>
      <dgm:spPr/>
      <dgm:t>
        <a:bodyPr/>
        <a:lstStyle/>
        <a:p>
          <a:endParaRPr lang="en-GB"/>
        </a:p>
      </dgm:t>
    </dgm:pt>
    <dgm:pt modelId="{92A26F3E-84F7-43D6-BF3C-FEEDBC3C7535}">
      <dgm:prSet phldrT="[Text]"/>
      <dgm:spPr/>
      <dgm:t>
        <a:bodyPr/>
        <a:lstStyle/>
        <a:p>
          <a:r>
            <a:rPr lang="ro-RO" dirty="0" smtClean="0"/>
            <a:t>Înțelegerea comportamentului agresiv și prevenirea lui</a:t>
          </a:r>
          <a:endParaRPr lang="en-GB" dirty="0"/>
        </a:p>
      </dgm:t>
    </dgm:pt>
    <dgm:pt modelId="{26FF773C-AA9F-40FD-9B0E-2E1D1A3BBDEB}" type="parTrans" cxnId="{497DF6C0-E89A-474B-BB43-C1426A7725DD}">
      <dgm:prSet/>
      <dgm:spPr/>
      <dgm:t>
        <a:bodyPr/>
        <a:lstStyle/>
        <a:p>
          <a:endParaRPr lang="en-GB"/>
        </a:p>
      </dgm:t>
    </dgm:pt>
    <dgm:pt modelId="{278BAF49-533A-47A9-9060-9F87C30928E8}" type="sibTrans" cxnId="{497DF6C0-E89A-474B-BB43-C1426A7725DD}">
      <dgm:prSet/>
      <dgm:spPr/>
      <dgm:t>
        <a:bodyPr/>
        <a:lstStyle/>
        <a:p>
          <a:endParaRPr lang="en-GB"/>
        </a:p>
      </dgm:t>
    </dgm:pt>
    <dgm:pt modelId="{53E23A47-68F5-4AC3-B186-29FE73AC9700}">
      <dgm:prSet phldrT="[Text]"/>
      <dgm:spPr/>
      <dgm:t>
        <a:bodyPr/>
        <a:lstStyle/>
        <a:p>
          <a:r>
            <a:rPr lang="ro-RO" dirty="0" smtClean="0"/>
            <a:t>Strategii pentru lucrul cu elevii cu stimă de sine scăzută, sau cei lipsiți de motivația pentru învățare, vulnerabili emoțional sau cu probleme comportamentale</a:t>
          </a:r>
          <a:endParaRPr lang="en-GB" dirty="0"/>
        </a:p>
      </dgm:t>
    </dgm:pt>
    <dgm:pt modelId="{181A44DB-F128-4231-BA90-A8CEA307C53B}" type="parTrans" cxnId="{097896E1-6BA9-4224-B081-E4AC8B973526}">
      <dgm:prSet/>
      <dgm:spPr/>
      <dgm:t>
        <a:bodyPr/>
        <a:lstStyle/>
        <a:p>
          <a:endParaRPr lang="en-GB"/>
        </a:p>
      </dgm:t>
    </dgm:pt>
    <dgm:pt modelId="{EDD9742F-2F92-45F4-AD92-1D12DCF41D6A}" type="sibTrans" cxnId="{097896E1-6BA9-4224-B081-E4AC8B973526}">
      <dgm:prSet/>
      <dgm:spPr/>
      <dgm:t>
        <a:bodyPr/>
        <a:lstStyle/>
        <a:p>
          <a:endParaRPr lang="en-GB"/>
        </a:p>
      </dgm:t>
    </dgm:pt>
    <dgm:pt modelId="{DD905A10-98E2-4E1F-BE4B-4D499B9C7C4D}">
      <dgm:prSet phldrT="[Text]"/>
      <dgm:spPr/>
      <dgm:t>
        <a:bodyPr/>
        <a:lstStyle/>
        <a:p>
          <a:r>
            <a:rPr lang="ro-RO" dirty="0" smtClean="0"/>
            <a:t>așteptate</a:t>
          </a:r>
          <a:endParaRPr lang="en-GB" dirty="0"/>
        </a:p>
      </dgm:t>
    </dgm:pt>
    <dgm:pt modelId="{ED8789DF-651C-495E-A1D6-7999DEF8CC14}" type="parTrans" cxnId="{E50C4D10-CBA2-418A-944F-4BB69A0A3E1B}">
      <dgm:prSet/>
      <dgm:spPr/>
      <dgm:t>
        <a:bodyPr/>
        <a:lstStyle/>
        <a:p>
          <a:endParaRPr lang="en-GB"/>
        </a:p>
      </dgm:t>
    </dgm:pt>
    <dgm:pt modelId="{20D9E63A-C3DE-4446-AFDE-80FCC62AC2A1}" type="sibTrans" cxnId="{E50C4D10-CBA2-418A-944F-4BB69A0A3E1B}">
      <dgm:prSet/>
      <dgm:spPr/>
      <dgm:t>
        <a:bodyPr/>
        <a:lstStyle/>
        <a:p>
          <a:endParaRPr lang="en-GB"/>
        </a:p>
      </dgm:t>
    </dgm:pt>
    <dgm:pt modelId="{F51389FC-D550-4BC5-8D83-07FCD5867745}">
      <dgm:prSet phldrT="[Text]"/>
      <dgm:spPr/>
      <dgm:t>
        <a:bodyPr/>
        <a:lstStyle/>
        <a:p>
          <a:r>
            <a:rPr lang="ro-RO" dirty="0" smtClean="0"/>
            <a:t>Recunoașterea semnelor bullyingului</a:t>
          </a:r>
          <a:endParaRPr lang="en-GB" dirty="0"/>
        </a:p>
      </dgm:t>
    </dgm:pt>
    <dgm:pt modelId="{A4F374FB-39BA-47A7-A77B-7DA10526763D}" type="parTrans" cxnId="{404B7E5E-D89B-429A-979C-2F50E3045789}">
      <dgm:prSet/>
      <dgm:spPr/>
      <dgm:t>
        <a:bodyPr/>
        <a:lstStyle/>
        <a:p>
          <a:endParaRPr lang="en-GB"/>
        </a:p>
      </dgm:t>
    </dgm:pt>
    <dgm:pt modelId="{F98F3936-A640-4EFF-AE49-C51F5A1A1D4D}" type="sibTrans" cxnId="{404B7E5E-D89B-429A-979C-2F50E3045789}">
      <dgm:prSet/>
      <dgm:spPr/>
      <dgm:t>
        <a:bodyPr/>
        <a:lstStyle/>
        <a:p>
          <a:endParaRPr lang="en-GB"/>
        </a:p>
      </dgm:t>
    </dgm:pt>
    <dgm:pt modelId="{58ECDB17-87EB-4334-8B35-380A955DFA8D}">
      <dgm:prSet phldrT="[Text]"/>
      <dgm:spPr/>
      <dgm:t>
        <a:bodyPr/>
        <a:lstStyle/>
        <a:p>
          <a:r>
            <a:rPr lang="ro-RO" dirty="0" smtClean="0"/>
            <a:t>Crearea unui mediu sigur de învățare</a:t>
          </a:r>
          <a:endParaRPr lang="en-GB" dirty="0"/>
        </a:p>
      </dgm:t>
    </dgm:pt>
    <dgm:pt modelId="{1A495B6D-B21A-4289-83E3-873EAB4D11C6}" type="parTrans" cxnId="{EB6EACBC-ED5A-49FA-A26E-33CF9C8AE13C}">
      <dgm:prSet/>
      <dgm:spPr/>
      <dgm:t>
        <a:bodyPr/>
        <a:lstStyle/>
        <a:p>
          <a:endParaRPr lang="en-GB"/>
        </a:p>
      </dgm:t>
    </dgm:pt>
    <dgm:pt modelId="{7D9030D5-F16B-4467-99C4-B00E2CDA697D}" type="sibTrans" cxnId="{EB6EACBC-ED5A-49FA-A26E-33CF9C8AE13C}">
      <dgm:prSet/>
      <dgm:spPr/>
      <dgm:t>
        <a:bodyPr/>
        <a:lstStyle/>
        <a:p>
          <a:endParaRPr lang="en-GB"/>
        </a:p>
      </dgm:t>
    </dgm:pt>
    <dgm:pt modelId="{C5F67DFC-17CA-4D5C-94D8-26CC9A3FFF3A}">
      <dgm:prSet phldrT="[Text]"/>
      <dgm:spPr/>
      <dgm:t>
        <a:bodyPr/>
        <a:lstStyle/>
        <a:p>
          <a:r>
            <a:rPr lang="ro-RO" dirty="0" smtClean="0"/>
            <a:t>în urma cursului</a:t>
          </a:r>
          <a:endParaRPr lang="en-GB" dirty="0"/>
        </a:p>
      </dgm:t>
    </dgm:pt>
    <dgm:pt modelId="{F949326F-EA80-4639-AF62-52A334219746}" type="parTrans" cxnId="{ABE2A745-48D5-4F8D-9248-F998CCDAE473}">
      <dgm:prSet/>
      <dgm:spPr/>
      <dgm:t>
        <a:bodyPr/>
        <a:lstStyle/>
        <a:p>
          <a:endParaRPr lang="en-GB"/>
        </a:p>
      </dgm:t>
    </dgm:pt>
    <dgm:pt modelId="{0EB78EDE-B5F1-4F46-B0F7-269D3291A500}" type="sibTrans" cxnId="{ABE2A745-48D5-4F8D-9248-F998CCDAE473}">
      <dgm:prSet/>
      <dgm:spPr/>
      <dgm:t>
        <a:bodyPr/>
        <a:lstStyle/>
        <a:p>
          <a:endParaRPr lang="en-GB"/>
        </a:p>
      </dgm:t>
    </dgm:pt>
    <dgm:pt modelId="{B0F3AC1C-76DC-4622-B8BB-1261263D5DF3}">
      <dgm:prSet phldrT="[Text]"/>
      <dgm:spPr/>
      <dgm:t>
        <a:bodyPr/>
        <a:lstStyle/>
        <a:p>
          <a:r>
            <a:rPr lang="ro-RO" dirty="0" smtClean="0"/>
            <a:t>Mindfulness- rezolvarea conflictelor  și construirea unor relații mai bune</a:t>
          </a:r>
          <a:endParaRPr lang="en-GB" dirty="0"/>
        </a:p>
      </dgm:t>
    </dgm:pt>
    <dgm:pt modelId="{974999ED-5C1A-41DF-9BFF-8A0B8697DC39}" type="parTrans" cxnId="{B33645F2-A637-45AB-8C40-647F48CBCFB1}">
      <dgm:prSet/>
      <dgm:spPr/>
      <dgm:t>
        <a:bodyPr/>
        <a:lstStyle/>
        <a:p>
          <a:endParaRPr lang="en-GB"/>
        </a:p>
      </dgm:t>
    </dgm:pt>
    <dgm:pt modelId="{A8B27E60-5666-4B4F-9F9E-FEEF22E8F8FA}" type="sibTrans" cxnId="{B33645F2-A637-45AB-8C40-647F48CBCFB1}">
      <dgm:prSet/>
      <dgm:spPr/>
      <dgm:t>
        <a:bodyPr/>
        <a:lstStyle/>
        <a:p>
          <a:endParaRPr lang="en-GB"/>
        </a:p>
      </dgm:t>
    </dgm:pt>
    <dgm:pt modelId="{A2C743FE-42E0-4918-82F7-425094C4AF9C}">
      <dgm:prSet phldrT="[Text]"/>
      <dgm:spPr/>
      <dgm:t>
        <a:bodyPr/>
        <a:lstStyle/>
        <a:p>
          <a:r>
            <a:rPr lang="ro-RO" dirty="0" smtClean="0"/>
            <a:t>Folosirea teatrului ca metodă terapeutică și de  acceptare a semenilor</a:t>
          </a:r>
          <a:endParaRPr lang="en-GB" dirty="0"/>
        </a:p>
      </dgm:t>
    </dgm:pt>
    <dgm:pt modelId="{B221F7D0-0B74-4B66-A9EF-5D185F28352B}" type="parTrans" cxnId="{69C226F8-605A-4C90-ABAA-5A3148D6C051}">
      <dgm:prSet/>
      <dgm:spPr/>
      <dgm:t>
        <a:bodyPr/>
        <a:lstStyle/>
        <a:p>
          <a:endParaRPr lang="en-GB"/>
        </a:p>
      </dgm:t>
    </dgm:pt>
    <dgm:pt modelId="{9595E762-D4DE-4517-82DD-B943C372736D}" type="sibTrans" cxnId="{69C226F8-605A-4C90-ABAA-5A3148D6C051}">
      <dgm:prSet/>
      <dgm:spPr/>
      <dgm:t>
        <a:bodyPr/>
        <a:lstStyle/>
        <a:p>
          <a:endParaRPr lang="en-GB"/>
        </a:p>
      </dgm:t>
    </dgm:pt>
    <dgm:pt modelId="{4CA34150-03CC-4F4D-8991-13F0E306AF7B}" type="pres">
      <dgm:prSet presAssocID="{DE4B7BE5-CF98-4BD9-AEAE-A10C387BFFE6}" presName="linearFlow" presStyleCnt="0">
        <dgm:presLayoutVars>
          <dgm:dir/>
          <dgm:animLvl val="lvl"/>
          <dgm:resizeHandles val="exact"/>
        </dgm:presLayoutVars>
      </dgm:prSet>
      <dgm:spPr/>
      <dgm:t>
        <a:bodyPr/>
        <a:lstStyle/>
        <a:p>
          <a:endParaRPr lang="en-GB"/>
        </a:p>
      </dgm:t>
    </dgm:pt>
    <dgm:pt modelId="{3EC135EB-98A9-4E07-B829-938E623C9F39}" type="pres">
      <dgm:prSet presAssocID="{2797CE4D-D3D3-455F-8F2A-42FC086A6E2F}" presName="composite" presStyleCnt="0"/>
      <dgm:spPr/>
    </dgm:pt>
    <dgm:pt modelId="{AF3D240C-74E8-4AE8-B39F-89F765407712}" type="pres">
      <dgm:prSet presAssocID="{2797CE4D-D3D3-455F-8F2A-42FC086A6E2F}" presName="parentText" presStyleLbl="alignNode1" presStyleIdx="0" presStyleCnt="3">
        <dgm:presLayoutVars>
          <dgm:chMax val="1"/>
          <dgm:bulletEnabled val="1"/>
        </dgm:presLayoutVars>
      </dgm:prSet>
      <dgm:spPr/>
      <dgm:t>
        <a:bodyPr/>
        <a:lstStyle/>
        <a:p>
          <a:endParaRPr lang="en-GB"/>
        </a:p>
      </dgm:t>
    </dgm:pt>
    <dgm:pt modelId="{8EACBE0E-AF95-4B59-B724-A09A12A978E9}" type="pres">
      <dgm:prSet presAssocID="{2797CE4D-D3D3-455F-8F2A-42FC086A6E2F}" presName="descendantText" presStyleLbl="alignAcc1" presStyleIdx="0" presStyleCnt="3">
        <dgm:presLayoutVars>
          <dgm:bulletEnabled val="1"/>
        </dgm:presLayoutVars>
      </dgm:prSet>
      <dgm:spPr/>
      <dgm:t>
        <a:bodyPr/>
        <a:lstStyle/>
        <a:p>
          <a:endParaRPr lang="en-GB"/>
        </a:p>
      </dgm:t>
    </dgm:pt>
    <dgm:pt modelId="{C51882D9-B668-46C1-AC61-BA18BF2C7804}" type="pres">
      <dgm:prSet presAssocID="{187EE7F8-1189-41B6-B2E0-64E4DB0415BC}" presName="sp" presStyleCnt="0"/>
      <dgm:spPr/>
    </dgm:pt>
    <dgm:pt modelId="{15C2890D-0EEC-426D-A32E-E5B3FAC4A77A}" type="pres">
      <dgm:prSet presAssocID="{DD905A10-98E2-4E1F-BE4B-4D499B9C7C4D}" presName="composite" presStyleCnt="0"/>
      <dgm:spPr/>
    </dgm:pt>
    <dgm:pt modelId="{EFFF64F3-11E1-4A97-B0FA-1BF4114A6419}" type="pres">
      <dgm:prSet presAssocID="{DD905A10-98E2-4E1F-BE4B-4D499B9C7C4D}" presName="parentText" presStyleLbl="alignNode1" presStyleIdx="1" presStyleCnt="3" custLinFactNeighborX="5636" custLinFactNeighborY="-3479">
        <dgm:presLayoutVars>
          <dgm:chMax val="1"/>
          <dgm:bulletEnabled val="1"/>
        </dgm:presLayoutVars>
      </dgm:prSet>
      <dgm:spPr/>
      <dgm:t>
        <a:bodyPr/>
        <a:lstStyle/>
        <a:p>
          <a:endParaRPr lang="en-GB"/>
        </a:p>
      </dgm:t>
    </dgm:pt>
    <dgm:pt modelId="{91A5B383-A8AF-424B-B179-41083C31FEF6}" type="pres">
      <dgm:prSet presAssocID="{DD905A10-98E2-4E1F-BE4B-4D499B9C7C4D}" presName="descendantText" presStyleLbl="alignAcc1" presStyleIdx="1" presStyleCnt="3">
        <dgm:presLayoutVars>
          <dgm:bulletEnabled val="1"/>
        </dgm:presLayoutVars>
      </dgm:prSet>
      <dgm:spPr/>
      <dgm:t>
        <a:bodyPr/>
        <a:lstStyle/>
        <a:p>
          <a:endParaRPr lang="en-GB"/>
        </a:p>
      </dgm:t>
    </dgm:pt>
    <dgm:pt modelId="{06391249-B6A4-40C2-86D8-EE39D03A2348}" type="pres">
      <dgm:prSet presAssocID="{20D9E63A-C3DE-4446-AFDE-80FCC62AC2A1}" presName="sp" presStyleCnt="0"/>
      <dgm:spPr/>
    </dgm:pt>
    <dgm:pt modelId="{4173582A-1C82-4DDF-BB8F-9EE6D402D7B8}" type="pres">
      <dgm:prSet presAssocID="{C5F67DFC-17CA-4D5C-94D8-26CC9A3FFF3A}" presName="composite" presStyleCnt="0"/>
      <dgm:spPr/>
    </dgm:pt>
    <dgm:pt modelId="{5C2F21D2-546C-49B8-8BCF-C34627DF3379}" type="pres">
      <dgm:prSet presAssocID="{C5F67DFC-17CA-4D5C-94D8-26CC9A3FFF3A}" presName="parentText" presStyleLbl="alignNode1" presStyleIdx="2" presStyleCnt="3">
        <dgm:presLayoutVars>
          <dgm:chMax val="1"/>
          <dgm:bulletEnabled val="1"/>
        </dgm:presLayoutVars>
      </dgm:prSet>
      <dgm:spPr/>
      <dgm:t>
        <a:bodyPr/>
        <a:lstStyle/>
        <a:p>
          <a:endParaRPr lang="en-GB"/>
        </a:p>
      </dgm:t>
    </dgm:pt>
    <dgm:pt modelId="{8B66AED7-65F9-4019-AA55-E9FF9CFBCC55}" type="pres">
      <dgm:prSet presAssocID="{C5F67DFC-17CA-4D5C-94D8-26CC9A3FFF3A}" presName="descendantText" presStyleLbl="alignAcc1" presStyleIdx="2" presStyleCnt="3">
        <dgm:presLayoutVars>
          <dgm:bulletEnabled val="1"/>
        </dgm:presLayoutVars>
      </dgm:prSet>
      <dgm:spPr/>
      <dgm:t>
        <a:bodyPr/>
        <a:lstStyle/>
        <a:p>
          <a:endParaRPr lang="en-GB"/>
        </a:p>
      </dgm:t>
    </dgm:pt>
  </dgm:ptLst>
  <dgm:cxnLst>
    <dgm:cxn modelId="{497DF6C0-E89A-474B-BB43-C1426A7725DD}" srcId="{2797CE4D-D3D3-455F-8F2A-42FC086A6E2F}" destId="{92A26F3E-84F7-43D6-BF3C-FEEDBC3C7535}" srcOrd="0" destOrd="0" parTransId="{26FF773C-AA9F-40FD-9B0E-2E1D1A3BBDEB}" sibTransId="{278BAF49-533A-47A9-9060-9F87C30928E8}"/>
    <dgm:cxn modelId="{8EFD0842-3D4C-4A3D-82C5-F440FEB473DE}" type="presOf" srcId="{C5F67DFC-17CA-4D5C-94D8-26CC9A3FFF3A}" destId="{5C2F21D2-546C-49B8-8BCF-C34627DF3379}" srcOrd="0" destOrd="0" presId="urn:microsoft.com/office/officeart/2005/8/layout/chevron2"/>
    <dgm:cxn modelId="{40B8C50B-BE0C-4ECD-B510-14D7EF3E2464}" type="presOf" srcId="{53E23A47-68F5-4AC3-B186-29FE73AC9700}" destId="{8EACBE0E-AF95-4B59-B724-A09A12A978E9}" srcOrd="0" destOrd="1" presId="urn:microsoft.com/office/officeart/2005/8/layout/chevron2"/>
    <dgm:cxn modelId="{BE71952E-0EC7-4D48-816E-798F0D429B15}" type="presOf" srcId="{58ECDB17-87EB-4334-8B35-380A955DFA8D}" destId="{91A5B383-A8AF-424B-B179-41083C31FEF6}" srcOrd="0" destOrd="1" presId="urn:microsoft.com/office/officeart/2005/8/layout/chevron2"/>
    <dgm:cxn modelId="{7625503C-1BCF-4E97-B4F7-BFB78CAD92B9}" srcId="{DE4B7BE5-CF98-4BD9-AEAE-A10C387BFFE6}" destId="{2797CE4D-D3D3-455F-8F2A-42FC086A6E2F}" srcOrd="0" destOrd="0" parTransId="{E75021F1-57D9-4512-AD90-BB73DE553071}" sibTransId="{187EE7F8-1189-41B6-B2E0-64E4DB0415BC}"/>
    <dgm:cxn modelId="{097896E1-6BA9-4224-B081-E4AC8B973526}" srcId="{2797CE4D-D3D3-455F-8F2A-42FC086A6E2F}" destId="{53E23A47-68F5-4AC3-B186-29FE73AC9700}" srcOrd="1" destOrd="0" parTransId="{181A44DB-F128-4231-BA90-A8CEA307C53B}" sibTransId="{EDD9742F-2F92-45F4-AD92-1D12DCF41D6A}"/>
    <dgm:cxn modelId="{B33645F2-A637-45AB-8C40-647F48CBCFB1}" srcId="{C5F67DFC-17CA-4D5C-94D8-26CC9A3FFF3A}" destId="{B0F3AC1C-76DC-4622-B8BB-1261263D5DF3}" srcOrd="0" destOrd="0" parTransId="{974999ED-5C1A-41DF-9BFF-8A0B8697DC39}" sibTransId="{A8B27E60-5666-4B4F-9F9E-FEEF22E8F8FA}"/>
    <dgm:cxn modelId="{9B88F8E8-DBF2-4673-801D-9DC9F7E4579C}" type="presOf" srcId="{B0F3AC1C-76DC-4622-B8BB-1261263D5DF3}" destId="{8B66AED7-65F9-4019-AA55-E9FF9CFBCC55}" srcOrd="0" destOrd="0" presId="urn:microsoft.com/office/officeart/2005/8/layout/chevron2"/>
    <dgm:cxn modelId="{ABE2A745-48D5-4F8D-9248-F998CCDAE473}" srcId="{DE4B7BE5-CF98-4BD9-AEAE-A10C387BFFE6}" destId="{C5F67DFC-17CA-4D5C-94D8-26CC9A3FFF3A}" srcOrd="2" destOrd="0" parTransId="{F949326F-EA80-4639-AF62-52A334219746}" sibTransId="{0EB78EDE-B5F1-4F46-B0F7-269D3291A500}"/>
    <dgm:cxn modelId="{69C226F8-605A-4C90-ABAA-5A3148D6C051}" srcId="{C5F67DFC-17CA-4D5C-94D8-26CC9A3FFF3A}" destId="{A2C743FE-42E0-4918-82F7-425094C4AF9C}" srcOrd="1" destOrd="0" parTransId="{B221F7D0-0B74-4B66-A9EF-5D185F28352B}" sibTransId="{9595E762-D4DE-4517-82DD-B943C372736D}"/>
    <dgm:cxn modelId="{EB6EACBC-ED5A-49FA-A26E-33CF9C8AE13C}" srcId="{DD905A10-98E2-4E1F-BE4B-4D499B9C7C4D}" destId="{58ECDB17-87EB-4334-8B35-380A955DFA8D}" srcOrd="1" destOrd="0" parTransId="{1A495B6D-B21A-4289-83E3-873EAB4D11C6}" sibTransId="{7D9030D5-F16B-4467-99C4-B00E2CDA697D}"/>
    <dgm:cxn modelId="{B939ED91-E8A3-47A1-9EE4-EE58DDE3C353}" type="presOf" srcId="{A2C743FE-42E0-4918-82F7-425094C4AF9C}" destId="{8B66AED7-65F9-4019-AA55-E9FF9CFBCC55}" srcOrd="0" destOrd="1" presId="urn:microsoft.com/office/officeart/2005/8/layout/chevron2"/>
    <dgm:cxn modelId="{00ED4078-7E25-43FF-B05A-AFE08CDF9ED7}" type="presOf" srcId="{F51389FC-D550-4BC5-8D83-07FCD5867745}" destId="{91A5B383-A8AF-424B-B179-41083C31FEF6}" srcOrd="0" destOrd="0" presId="urn:microsoft.com/office/officeart/2005/8/layout/chevron2"/>
    <dgm:cxn modelId="{FA2C8AA6-73D1-4A9C-918F-719FC9710E70}" type="presOf" srcId="{DE4B7BE5-CF98-4BD9-AEAE-A10C387BFFE6}" destId="{4CA34150-03CC-4F4D-8991-13F0E306AF7B}" srcOrd="0" destOrd="0" presId="urn:microsoft.com/office/officeart/2005/8/layout/chevron2"/>
    <dgm:cxn modelId="{E9199E82-224B-466C-845A-5665119BB53F}" type="presOf" srcId="{DD905A10-98E2-4E1F-BE4B-4D499B9C7C4D}" destId="{EFFF64F3-11E1-4A97-B0FA-1BF4114A6419}" srcOrd="0" destOrd="0" presId="urn:microsoft.com/office/officeart/2005/8/layout/chevron2"/>
    <dgm:cxn modelId="{88EB0B21-A13E-40F2-8ADB-17692E2FC442}" type="presOf" srcId="{92A26F3E-84F7-43D6-BF3C-FEEDBC3C7535}" destId="{8EACBE0E-AF95-4B59-B724-A09A12A978E9}" srcOrd="0" destOrd="0" presId="urn:microsoft.com/office/officeart/2005/8/layout/chevron2"/>
    <dgm:cxn modelId="{FEBC9C2C-2DF6-4412-BEFD-834DC8C57087}" type="presOf" srcId="{2797CE4D-D3D3-455F-8F2A-42FC086A6E2F}" destId="{AF3D240C-74E8-4AE8-B39F-89F765407712}" srcOrd="0" destOrd="0" presId="urn:microsoft.com/office/officeart/2005/8/layout/chevron2"/>
    <dgm:cxn modelId="{E50C4D10-CBA2-418A-944F-4BB69A0A3E1B}" srcId="{DE4B7BE5-CF98-4BD9-AEAE-A10C387BFFE6}" destId="{DD905A10-98E2-4E1F-BE4B-4D499B9C7C4D}" srcOrd="1" destOrd="0" parTransId="{ED8789DF-651C-495E-A1D6-7999DEF8CC14}" sibTransId="{20D9E63A-C3DE-4446-AFDE-80FCC62AC2A1}"/>
    <dgm:cxn modelId="{404B7E5E-D89B-429A-979C-2F50E3045789}" srcId="{DD905A10-98E2-4E1F-BE4B-4D499B9C7C4D}" destId="{F51389FC-D550-4BC5-8D83-07FCD5867745}" srcOrd="0" destOrd="0" parTransId="{A4F374FB-39BA-47A7-A77B-7DA10526763D}" sibTransId="{F98F3936-A640-4EFF-AE49-C51F5A1A1D4D}"/>
    <dgm:cxn modelId="{7804710D-657E-4ADA-806D-63744570D4D3}" type="presParOf" srcId="{4CA34150-03CC-4F4D-8991-13F0E306AF7B}" destId="{3EC135EB-98A9-4E07-B829-938E623C9F39}" srcOrd="0" destOrd="0" presId="urn:microsoft.com/office/officeart/2005/8/layout/chevron2"/>
    <dgm:cxn modelId="{00A89A92-07E1-45F2-BD07-85C996BABF89}" type="presParOf" srcId="{3EC135EB-98A9-4E07-B829-938E623C9F39}" destId="{AF3D240C-74E8-4AE8-B39F-89F765407712}" srcOrd="0" destOrd="0" presId="urn:microsoft.com/office/officeart/2005/8/layout/chevron2"/>
    <dgm:cxn modelId="{AF17197E-90B1-4C42-AC1F-CA7CE20ED6D5}" type="presParOf" srcId="{3EC135EB-98A9-4E07-B829-938E623C9F39}" destId="{8EACBE0E-AF95-4B59-B724-A09A12A978E9}" srcOrd="1" destOrd="0" presId="urn:microsoft.com/office/officeart/2005/8/layout/chevron2"/>
    <dgm:cxn modelId="{D85E88FF-D5B8-4679-A407-0B0111F2E4E9}" type="presParOf" srcId="{4CA34150-03CC-4F4D-8991-13F0E306AF7B}" destId="{C51882D9-B668-46C1-AC61-BA18BF2C7804}" srcOrd="1" destOrd="0" presId="urn:microsoft.com/office/officeart/2005/8/layout/chevron2"/>
    <dgm:cxn modelId="{DE6FCF25-4EBC-4325-8727-6D9D8358D029}" type="presParOf" srcId="{4CA34150-03CC-4F4D-8991-13F0E306AF7B}" destId="{15C2890D-0EEC-426D-A32E-E5B3FAC4A77A}" srcOrd="2" destOrd="0" presId="urn:microsoft.com/office/officeart/2005/8/layout/chevron2"/>
    <dgm:cxn modelId="{A943FF8B-D09E-4B5C-B7A3-42A7B7F125DF}" type="presParOf" srcId="{15C2890D-0EEC-426D-A32E-E5B3FAC4A77A}" destId="{EFFF64F3-11E1-4A97-B0FA-1BF4114A6419}" srcOrd="0" destOrd="0" presId="urn:microsoft.com/office/officeart/2005/8/layout/chevron2"/>
    <dgm:cxn modelId="{9ACC3A5B-6627-4E79-8EED-3ECF76040BB0}" type="presParOf" srcId="{15C2890D-0EEC-426D-A32E-E5B3FAC4A77A}" destId="{91A5B383-A8AF-424B-B179-41083C31FEF6}" srcOrd="1" destOrd="0" presId="urn:microsoft.com/office/officeart/2005/8/layout/chevron2"/>
    <dgm:cxn modelId="{F2CBCDAF-DF7E-425F-A048-C7C7621A9C4F}" type="presParOf" srcId="{4CA34150-03CC-4F4D-8991-13F0E306AF7B}" destId="{06391249-B6A4-40C2-86D8-EE39D03A2348}" srcOrd="3" destOrd="0" presId="urn:microsoft.com/office/officeart/2005/8/layout/chevron2"/>
    <dgm:cxn modelId="{672713F7-66C9-4241-ABB8-E7BA7A0E8474}" type="presParOf" srcId="{4CA34150-03CC-4F4D-8991-13F0E306AF7B}" destId="{4173582A-1C82-4DDF-BB8F-9EE6D402D7B8}" srcOrd="4" destOrd="0" presId="urn:microsoft.com/office/officeart/2005/8/layout/chevron2"/>
    <dgm:cxn modelId="{9B3F6017-DB90-4080-A79F-EADEF2B02A6D}" type="presParOf" srcId="{4173582A-1C82-4DDF-BB8F-9EE6D402D7B8}" destId="{5C2F21D2-546C-49B8-8BCF-C34627DF3379}" srcOrd="0" destOrd="0" presId="urn:microsoft.com/office/officeart/2005/8/layout/chevron2"/>
    <dgm:cxn modelId="{C5CE8B63-7B68-4DB1-B84E-4646B3A60643}" type="presParOf" srcId="{4173582A-1C82-4DDF-BB8F-9EE6D402D7B8}" destId="{8B66AED7-65F9-4019-AA55-E9FF9CFBCC55}" srcOrd="1" destOrd="0" presId="urn:microsoft.com/office/officeart/2005/8/layout/chevron2"/>
  </dgm:cxnLst>
  <dgm:bg/>
  <dgm:whole/>
</dgm:dataModel>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31ADB8"/>
          </a:solidFill>
        </p:spPr>
        <p:txBody>
          <a:bodyPr wrap="square" lIns="0" tIns="0" rIns="0" bIns="0" rtlCol="0"/>
          <a:lstStyle/>
          <a:p>
            <a:endParaRPr/>
          </a:p>
        </p:txBody>
      </p:sp>
      <p:sp>
        <p:nvSpPr>
          <p:cNvPr id="2" name="Holder 2"/>
          <p:cNvSpPr>
            <a:spLocks noGrp="1"/>
          </p:cNvSpPr>
          <p:nvPr>
            <p:ph type="ctrTitle"/>
          </p:nvPr>
        </p:nvSpPr>
        <p:spPr>
          <a:xfrm>
            <a:off x="1001369" y="209499"/>
            <a:ext cx="10189260" cy="149860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5/18/2022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00AF50"/>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2800" b="1" i="0">
                <a:solidFill>
                  <a:schemeClr val="bg1"/>
                </a:solidFill>
                <a:latin typeface="Times New Roman"/>
                <a:cs typeface="Times New Roman"/>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5/18/2022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6618731"/>
            <a:ext cx="12192000" cy="239395"/>
          </a:xfrm>
          <a:custGeom>
            <a:avLst/>
            <a:gdLst/>
            <a:ahLst/>
            <a:cxnLst/>
            <a:rect l="l" t="t" r="r" b="b"/>
            <a:pathLst>
              <a:path w="12192000" h="239395">
                <a:moveTo>
                  <a:pt x="12192000" y="0"/>
                </a:moveTo>
                <a:lnTo>
                  <a:pt x="0" y="0"/>
                </a:lnTo>
                <a:lnTo>
                  <a:pt x="0" y="239268"/>
                </a:lnTo>
                <a:lnTo>
                  <a:pt x="12192000" y="239268"/>
                </a:lnTo>
                <a:lnTo>
                  <a:pt x="12192000" y="0"/>
                </a:lnTo>
                <a:close/>
              </a:path>
            </a:pathLst>
          </a:custGeom>
          <a:solidFill>
            <a:srgbClr val="31ADB8"/>
          </a:solidFill>
        </p:spPr>
        <p:txBody>
          <a:bodyPr wrap="square" lIns="0" tIns="0" rIns="0" bIns="0" rtlCol="0"/>
          <a:lstStyle/>
          <a:p>
            <a:endParaRPr/>
          </a:p>
        </p:txBody>
      </p:sp>
      <p:sp>
        <p:nvSpPr>
          <p:cNvPr id="17" name="bg object 17"/>
          <p:cNvSpPr/>
          <p:nvPr/>
        </p:nvSpPr>
        <p:spPr>
          <a:xfrm>
            <a:off x="0" y="0"/>
            <a:ext cx="12192000" cy="96520"/>
          </a:xfrm>
          <a:custGeom>
            <a:avLst/>
            <a:gdLst/>
            <a:ahLst/>
            <a:cxnLst/>
            <a:rect l="l" t="t" r="r" b="b"/>
            <a:pathLst>
              <a:path w="12192000" h="96520">
                <a:moveTo>
                  <a:pt x="12192000" y="0"/>
                </a:moveTo>
                <a:lnTo>
                  <a:pt x="0" y="0"/>
                </a:lnTo>
                <a:lnTo>
                  <a:pt x="0" y="96011"/>
                </a:lnTo>
                <a:lnTo>
                  <a:pt x="12192000" y="96011"/>
                </a:lnTo>
                <a:lnTo>
                  <a:pt x="12192000" y="0"/>
                </a:lnTo>
                <a:close/>
              </a:path>
            </a:pathLst>
          </a:custGeom>
          <a:solidFill>
            <a:srgbClr val="31ADB8"/>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2400" b="1" i="0">
                <a:solidFill>
                  <a:srgbClr val="00AF50"/>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5/18/2022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00AF50"/>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5/18/2022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5/18/2022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113659" y="-44319"/>
            <a:ext cx="5964681" cy="1317625"/>
          </a:xfrm>
          <a:prstGeom prst="rect">
            <a:avLst/>
          </a:prstGeom>
        </p:spPr>
        <p:txBody>
          <a:bodyPr wrap="square" lIns="0" tIns="0" rIns="0" bIns="0">
            <a:spAutoFit/>
          </a:bodyPr>
          <a:lstStyle>
            <a:lvl1pPr>
              <a:defRPr sz="2400" b="1" i="0">
                <a:solidFill>
                  <a:srgbClr val="00AF50"/>
                </a:solidFill>
                <a:latin typeface="Arial"/>
                <a:cs typeface="Arial"/>
              </a:defRPr>
            </a:lvl1pPr>
          </a:lstStyle>
          <a:p>
            <a:endParaRPr/>
          </a:p>
        </p:txBody>
      </p:sp>
      <p:sp>
        <p:nvSpPr>
          <p:cNvPr id="3" name="Holder 3"/>
          <p:cNvSpPr>
            <a:spLocks noGrp="1"/>
          </p:cNvSpPr>
          <p:nvPr>
            <p:ph type="body" idx="1"/>
          </p:nvPr>
        </p:nvSpPr>
        <p:spPr>
          <a:xfrm>
            <a:off x="5948298" y="2352801"/>
            <a:ext cx="4968240" cy="2316479"/>
          </a:xfrm>
          <a:prstGeom prst="rect">
            <a:avLst/>
          </a:prstGeom>
        </p:spPr>
        <p:txBody>
          <a:bodyPr wrap="square" lIns="0" tIns="0" rIns="0" bIns="0">
            <a:spAutoFit/>
          </a:bodyPr>
          <a:lstStyle>
            <a:lvl1pPr>
              <a:defRPr sz="2800" b="1" i="0">
                <a:solidFill>
                  <a:schemeClr val="bg1"/>
                </a:solidFill>
                <a:latin typeface="Times New Roman"/>
                <a:cs typeface="Times New Roman"/>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5/18/2022</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hyperlink" Target="https://ro.wikipedia.org/wiki/284" TargetMode="External"/><Relationship Id="rId13" Type="http://schemas.openxmlformats.org/officeDocument/2006/relationships/hyperlink" Target="https://ro.wikipedia.org/wiki/Secolul_al_XIV-lea" TargetMode="External"/><Relationship Id="rId18" Type="http://schemas.openxmlformats.org/officeDocument/2006/relationships/hyperlink" Target="https://ro.wikipedia.org/wiki/Croa%C8%9Bia" TargetMode="External"/><Relationship Id="rId3" Type="http://schemas.openxmlformats.org/officeDocument/2006/relationships/hyperlink" Target="https://ro.wikipedia.org/wiki/Catedrala_din_Split" TargetMode="External"/><Relationship Id="rId21" Type="http://schemas.openxmlformats.org/officeDocument/2006/relationships/image" Target="../media/image25.jpeg"/><Relationship Id="rId7" Type="http://schemas.openxmlformats.org/officeDocument/2006/relationships/hyperlink" Target="https://ro.wikipedia.org/wiki/Diocle%C8%9Bian" TargetMode="External"/><Relationship Id="rId12" Type="http://schemas.openxmlformats.org/officeDocument/2006/relationships/hyperlink" Target="https://ro.wikipedia.org/wiki/Republica_Vene%C8%9Bia" TargetMode="External"/><Relationship Id="rId17" Type="http://schemas.openxmlformats.org/officeDocument/2006/relationships/hyperlink" Target="https://ro.wikipedia.org/wiki/Dalma%C8%9Bia" TargetMode="External"/><Relationship Id="rId2" Type="http://schemas.openxmlformats.org/officeDocument/2006/relationships/hyperlink" Target="https://ro.wikipedia.org/wiki/Palatul_lui_Diocle%C8%9Bian" TargetMode="External"/><Relationship Id="rId16" Type="http://schemas.openxmlformats.org/officeDocument/2006/relationships/hyperlink" Target="https://ro.wikipedia.org/wiki/1797" TargetMode="External"/><Relationship Id="rId20" Type="http://schemas.openxmlformats.org/officeDocument/2006/relationships/hyperlink" Target="https://ro.wikipedia.org/wiki/UNESCO" TargetMode="External"/><Relationship Id="rId1" Type="http://schemas.openxmlformats.org/officeDocument/2006/relationships/slideLayout" Target="../slideLayouts/slideLayout3.xml"/><Relationship Id="rId6" Type="http://schemas.openxmlformats.org/officeDocument/2006/relationships/hyperlink" Target="https://ro.wikipedia.org/wiki/Imperiul_Roman" TargetMode="External"/><Relationship Id="rId11" Type="http://schemas.openxmlformats.org/officeDocument/2006/relationships/hyperlink" Target="https://ro.wikipedia.org/wiki/Secolul_al_VII-lea" TargetMode="External"/><Relationship Id="rId5" Type="http://schemas.openxmlformats.org/officeDocument/2006/relationships/hyperlink" Target="https://ro.wikipedia.org/wiki/Solin" TargetMode="External"/><Relationship Id="rId15" Type="http://schemas.openxmlformats.org/officeDocument/2006/relationships/hyperlink" Target="https://ro.wikipedia.org/wiki/Austro-Ungaria" TargetMode="External"/><Relationship Id="rId10" Type="http://schemas.openxmlformats.org/officeDocument/2006/relationships/hyperlink" Target="https://ro.wikipedia.org/wiki/300" TargetMode="External"/><Relationship Id="rId19" Type="http://schemas.openxmlformats.org/officeDocument/2006/relationships/hyperlink" Target="https://ro.wikipedia.org/wiki/Iugoslavia" TargetMode="External"/><Relationship Id="rId4" Type="http://schemas.openxmlformats.org/officeDocument/2006/relationships/hyperlink" Target="https://ro.wikipedia.org/wiki/Campanil%C4%83" TargetMode="External"/><Relationship Id="rId9" Type="http://schemas.openxmlformats.org/officeDocument/2006/relationships/hyperlink" Target="https://ro.wikipedia.org/wiki/305" TargetMode="External"/><Relationship Id="rId14" Type="http://schemas.openxmlformats.org/officeDocument/2006/relationships/hyperlink" Target="https://ro.wikipedia.org/wiki/1420" TargetMode="External"/><Relationship Id="rId22"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3.xml"/><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3.xml"/><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image" Target="../media/image33.jpeg"/><Relationship Id="rId1" Type="http://schemas.openxmlformats.org/officeDocument/2006/relationships/slideLayout" Target="../slideLayouts/slideLayout3.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3.xml"/><Relationship Id="rId5" Type="http://schemas.openxmlformats.org/officeDocument/2006/relationships/image" Target="../media/image42.jpeg"/><Relationship Id="rId4" Type="http://schemas.openxmlformats.org/officeDocument/2006/relationships/image" Target="../media/image41.jpeg"/></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4.xml"/><Relationship Id="rId4" Type="http://schemas.openxmlformats.org/officeDocument/2006/relationships/image" Target="../media/image45.jpeg"/></Relationships>
</file>

<file path=ppt/slides/_rels/slide18.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1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4.xml"/><Relationship Id="rId5" Type="http://schemas.openxmlformats.org/officeDocument/2006/relationships/image" Target="../media/image55.jpeg"/><Relationship Id="rId4" Type="http://schemas.openxmlformats.org/officeDocument/2006/relationships/image" Target="../media/image54.jpe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2" Type="http://schemas.openxmlformats.org/officeDocument/2006/relationships/image" Target="../media/image9.jpeg"/><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hyperlink" Target="https://thriveglobal.ro/stories/ghidul-de-empatie-thrive/" TargetMode="External"/><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hyperlink" Target="https://thriveglobal.ro/stories/multitasking-vs-monotasking/"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thriveglobal.ro/stories/21-de-sfaturi-pentru-a-creste-un-copil-sigur-pe-el/" TargetMode="External"/><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2" cstate="print"/>
            <a:stretch>
              <a:fillRect/>
            </a:stretch>
          </p:blipFill>
          <p:spPr>
            <a:xfrm>
              <a:off x="1263396" y="1223768"/>
              <a:ext cx="9665208" cy="4396746"/>
            </a:xfrm>
            <a:prstGeom prst="rect">
              <a:avLst/>
            </a:prstGeom>
          </p:spPr>
        </p:pic>
        <p:pic>
          <p:nvPicPr>
            <p:cNvPr id="4" name="object 4"/>
            <p:cNvPicPr/>
            <p:nvPr/>
          </p:nvPicPr>
          <p:blipFill>
            <a:blip r:embed="rId3" cstate="print"/>
            <a:stretch>
              <a:fillRect/>
            </a:stretch>
          </p:blipFill>
          <p:spPr>
            <a:xfrm>
              <a:off x="1306067" y="1266444"/>
              <a:ext cx="9579864" cy="4311396"/>
            </a:xfrm>
            <a:prstGeom prst="rect">
              <a:avLst/>
            </a:prstGeom>
          </p:spPr>
        </p:pic>
        <p:sp>
          <p:nvSpPr>
            <p:cNvPr id="5" name="object 5"/>
            <p:cNvSpPr/>
            <p:nvPr/>
          </p:nvSpPr>
          <p:spPr>
            <a:xfrm>
              <a:off x="1447800" y="1411224"/>
              <a:ext cx="9296400" cy="4036060"/>
            </a:xfrm>
            <a:custGeom>
              <a:avLst/>
              <a:gdLst/>
              <a:ahLst/>
              <a:cxnLst/>
              <a:rect l="l" t="t" r="r" b="b"/>
              <a:pathLst>
                <a:path w="9296400" h="4036060">
                  <a:moveTo>
                    <a:pt x="0" y="4035552"/>
                  </a:moveTo>
                  <a:lnTo>
                    <a:pt x="9296400" y="4035552"/>
                  </a:lnTo>
                  <a:lnTo>
                    <a:pt x="9296400" y="0"/>
                  </a:lnTo>
                  <a:lnTo>
                    <a:pt x="0" y="0"/>
                  </a:lnTo>
                  <a:lnTo>
                    <a:pt x="0" y="4035552"/>
                  </a:lnTo>
                  <a:close/>
                </a:path>
              </a:pathLst>
            </a:custGeom>
            <a:ln w="6096">
              <a:solidFill>
                <a:srgbClr val="FFFFFF"/>
              </a:solidFill>
            </a:ln>
          </p:spPr>
          <p:txBody>
            <a:bodyPr wrap="square" lIns="0" tIns="0" rIns="0" bIns="0" rtlCol="0"/>
            <a:lstStyle/>
            <a:p>
              <a:endParaRPr/>
            </a:p>
          </p:txBody>
        </p:sp>
        <p:sp>
          <p:nvSpPr>
            <p:cNvPr id="6" name="object 6"/>
            <p:cNvSpPr/>
            <p:nvPr/>
          </p:nvSpPr>
          <p:spPr>
            <a:xfrm>
              <a:off x="5135880" y="1267967"/>
              <a:ext cx="1920239" cy="731520"/>
            </a:xfrm>
            <a:custGeom>
              <a:avLst/>
              <a:gdLst/>
              <a:ahLst/>
              <a:cxnLst/>
              <a:rect l="l" t="t" r="r" b="b"/>
              <a:pathLst>
                <a:path w="1920240" h="731519">
                  <a:moveTo>
                    <a:pt x="1920227" y="0"/>
                  </a:moveTo>
                  <a:lnTo>
                    <a:pt x="0" y="0"/>
                  </a:lnTo>
                  <a:lnTo>
                    <a:pt x="0" y="541020"/>
                  </a:lnTo>
                  <a:lnTo>
                    <a:pt x="0" y="731520"/>
                  </a:lnTo>
                  <a:lnTo>
                    <a:pt x="1920227" y="731520"/>
                  </a:lnTo>
                  <a:lnTo>
                    <a:pt x="1920227" y="541020"/>
                  </a:lnTo>
                  <a:lnTo>
                    <a:pt x="1920227" y="0"/>
                  </a:lnTo>
                  <a:close/>
                </a:path>
              </a:pathLst>
            </a:custGeom>
            <a:solidFill>
              <a:srgbClr val="56903E"/>
            </a:solidFill>
          </p:spPr>
          <p:txBody>
            <a:bodyPr wrap="square" lIns="0" tIns="0" rIns="0" bIns="0" rtlCol="0"/>
            <a:lstStyle/>
            <a:p>
              <a:endParaRPr/>
            </a:p>
          </p:txBody>
        </p:sp>
        <p:sp>
          <p:nvSpPr>
            <p:cNvPr id="7" name="object 7"/>
            <p:cNvSpPr/>
            <p:nvPr/>
          </p:nvSpPr>
          <p:spPr>
            <a:xfrm>
              <a:off x="5250179" y="1267967"/>
              <a:ext cx="0" cy="612775"/>
            </a:xfrm>
            <a:custGeom>
              <a:avLst/>
              <a:gdLst/>
              <a:ahLst/>
              <a:cxnLst/>
              <a:rect l="l" t="t" r="r" b="b"/>
              <a:pathLst>
                <a:path h="612775">
                  <a:moveTo>
                    <a:pt x="0" y="0"/>
                  </a:moveTo>
                  <a:lnTo>
                    <a:pt x="0" y="612648"/>
                  </a:lnTo>
                </a:path>
              </a:pathLst>
            </a:custGeom>
            <a:ln w="6096">
              <a:solidFill>
                <a:srgbClr val="FFFFFF"/>
              </a:solidFill>
            </a:ln>
          </p:spPr>
          <p:txBody>
            <a:bodyPr wrap="square" lIns="0" tIns="0" rIns="0" bIns="0" rtlCol="0"/>
            <a:lstStyle/>
            <a:p>
              <a:endParaRPr/>
            </a:p>
          </p:txBody>
        </p:sp>
        <p:sp>
          <p:nvSpPr>
            <p:cNvPr id="8" name="object 8"/>
            <p:cNvSpPr/>
            <p:nvPr/>
          </p:nvSpPr>
          <p:spPr>
            <a:xfrm>
              <a:off x="5250179" y="1267967"/>
              <a:ext cx="1691639" cy="615950"/>
            </a:xfrm>
            <a:custGeom>
              <a:avLst/>
              <a:gdLst/>
              <a:ahLst/>
              <a:cxnLst/>
              <a:rect l="l" t="t" r="r" b="b"/>
              <a:pathLst>
                <a:path w="1691640" h="615950">
                  <a:moveTo>
                    <a:pt x="1691640" y="0"/>
                  </a:moveTo>
                  <a:lnTo>
                    <a:pt x="1691640" y="541020"/>
                  </a:lnTo>
                </a:path>
                <a:path w="1691640" h="615950">
                  <a:moveTo>
                    <a:pt x="0" y="615696"/>
                  </a:moveTo>
                  <a:lnTo>
                    <a:pt x="445008" y="615696"/>
                  </a:lnTo>
                </a:path>
              </a:pathLst>
            </a:custGeom>
            <a:ln w="6096">
              <a:solidFill>
                <a:srgbClr val="FFFFFF"/>
              </a:solidFill>
            </a:ln>
          </p:spPr>
          <p:txBody>
            <a:bodyPr wrap="square" lIns="0" tIns="0" rIns="0" bIns="0" rtlCol="0"/>
            <a:lstStyle/>
            <a:p>
              <a:endParaRPr/>
            </a:p>
          </p:txBody>
        </p:sp>
        <p:pic>
          <p:nvPicPr>
            <p:cNvPr id="9" name="object 9"/>
            <p:cNvPicPr/>
            <p:nvPr/>
          </p:nvPicPr>
          <p:blipFill>
            <a:blip r:embed="rId4" cstate="print"/>
            <a:stretch>
              <a:fillRect/>
            </a:stretch>
          </p:blipFill>
          <p:spPr>
            <a:xfrm>
              <a:off x="0" y="0"/>
              <a:ext cx="12191873" cy="6857998"/>
            </a:xfrm>
            <a:prstGeom prst="rect">
              <a:avLst/>
            </a:prstGeom>
          </p:spPr>
        </p:pic>
        <p:sp>
          <p:nvSpPr>
            <p:cNvPr id="10" name="object 10"/>
            <p:cNvSpPr/>
            <p:nvPr/>
          </p:nvSpPr>
          <p:spPr>
            <a:xfrm>
              <a:off x="5695188" y="1808988"/>
              <a:ext cx="5453380" cy="3240405"/>
            </a:xfrm>
            <a:custGeom>
              <a:avLst/>
              <a:gdLst/>
              <a:ahLst/>
              <a:cxnLst/>
              <a:rect l="l" t="t" r="r" b="b"/>
              <a:pathLst>
                <a:path w="5453380" h="3240404">
                  <a:moveTo>
                    <a:pt x="5452871" y="0"/>
                  </a:moveTo>
                  <a:lnTo>
                    <a:pt x="0" y="0"/>
                  </a:lnTo>
                  <a:lnTo>
                    <a:pt x="0" y="3240024"/>
                  </a:lnTo>
                  <a:lnTo>
                    <a:pt x="5452871" y="3240024"/>
                  </a:lnTo>
                  <a:lnTo>
                    <a:pt x="5452871" y="0"/>
                  </a:lnTo>
                  <a:close/>
                </a:path>
              </a:pathLst>
            </a:custGeom>
            <a:solidFill>
              <a:srgbClr val="404040"/>
            </a:solidFill>
          </p:spPr>
          <p:txBody>
            <a:bodyPr wrap="square" lIns="0" tIns="0" rIns="0" bIns="0" rtlCol="0"/>
            <a:lstStyle/>
            <a:p>
              <a:endParaRPr/>
            </a:p>
          </p:txBody>
        </p:sp>
        <p:pic>
          <p:nvPicPr>
            <p:cNvPr id="11" name="object 11"/>
            <p:cNvPicPr/>
            <p:nvPr/>
          </p:nvPicPr>
          <p:blipFill>
            <a:blip r:embed="rId5" cstate="print"/>
            <a:stretch>
              <a:fillRect/>
            </a:stretch>
          </p:blipFill>
          <p:spPr>
            <a:xfrm>
              <a:off x="5856732" y="1970532"/>
              <a:ext cx="5129784" cy="2916936"/>
            </a:xfrm>
            <a:prstGeom prst="rect">
              <a:avLst/>
            </a:prstGeom>
          </p:spPr>
        </p:pic>
      </p:grpSp>
      <p:sp>
        <p:nvSpPr>
          <p:cNvPr id="12" name="object 12"/>
          <p:cNvSpPr txBox="1">
            <a:spLocks noGrp="1"/>
          </p:cNvSpPr>
          <p:nvPr>
            <p:ph type="title"/>
          </p:nvPr>
        </p:nvSpPr>
        <p:spPr>
          <a:xfrm>
            <a:off x="6136004" y="1999233"/>
            <a:ext cx="4587240" cy="452120"/>
          </a:xfrm>
          <a:prstGeom prst="rect">
            <a:avLst/>
          </a:prstGeom>
        </p:spPr>
        <p:txBody>
          <a:bodyPr vert="horz" wrap="square" lIns="0" tIns="12065" rIns="0" bIns="0" rtlCol="0">
            <a:spAutoFit/>
          </a:bodyPr>
          <a:lstStyle/>
          <a:p>
            <a:pPr marL="12700">
              <a:lnSpc>
                <a:spcPct val="100000"/>
              </a:lnSpc>
              <a:spcBef>
                <a:spcPts val="95"/>
              </a:spcBef>
              <a:tabLst>
                <a:tab pos="2006600" algn="l"/>
              </a:tabLst>
            </a:pPr>
            <a:r>
              <a:rPr sz="2800" spc="-90" dirty="0">
                <a:solidFill>
                  <a:srgbClr val="FFFFFF"/>
                </a:solidFill>
                <a:latin typeface="Times New Roman"/>
                <a:cs typeface="Times New Roman"/>
              </a:rPr>
              <a:t>ERASMUS+	</a:t>
            </a:r>
            <a:r>
              <a:rPr sz="2800" spc="-95" dirty="0">
                <a:solidFill>
                  <a:srgbClr val="FFFFFF"/>
                </a:solidFill>
                <a:latin typeface="Times New Roman"/>
                <a:cs typeface="Times New Roman"/>
              </a:rPr>
              <a:t>KA1-EDUCAȚIE</a:t>
            </a:r>
            <a:endParaRPr sz="2800">
              <a:latin typeface="Times New Roman"/>
              <a:cs typeface="Times New Roman"/>
            </a:endParaRPr>
          </a:p>
        </p:txBody>
      </p:sp>
      <p:sp>
        <p:nvSpPr>
          <p:cNvPr id="13" name="object 13"/>
          <p:cNvSpPr txBox="1">
            <a:spLocks noGrp="1"/>
          </p:cNvSpPr>
          <p:nvPr>
            <p:ph type="body" idx="1"/>
          </p:nvPr>
        </p:nvSpPr>
        <p:spPr>
          <a:xfrm>
            <a:off x="5948298" y="2352800"/>
            <a:ext cx="4968240" cy="2039276"/>
          </a:xfrm>
          <a:prstGeom prst="rect">
            <a:avLst/>
          </a:prstGeom>
        </p:spPr>
        <p:txBody>
          <a:bodyPr vert="horz" wrap="square" lIns="0" tIns="12065" rIns="0" bIns="0" rtlCol="0">
            <a:spAutoFit/>
          </a:bodyPr>
          <a:lstStyle/>
          <a:p>
            <a:pPr algn="ctr">
              <a:lnSpc>
                <a:spcPts val="3080"/>
              </a:lnSpc>
              <a:spcBef>
                <a:spcPts val="95"/>
              </a:spcBef>
            </a:pPr>
            <a:r>
              <a:rPr spc="-90" dirty="0"/>
              <a:t>ȘCOLARĂ</a:t>
            </a:r>
          </a:p>
          <a:p>
            <a:pPr marL="12700" marR="5080" algn="ctr">
              <a:lnSpc>
                <a:spcPct val="82300"/>
              </a:lnSpc>
              <a:spcBef>
                <a:spcPts val="315"/>
              </a:spcBef>
            </a:pPr>
            <a:r>
              <a:rPr spc="-95" dirty="0"/>
              <a:t>„</a:t>
            </a:r>
            <a:r>
              <a:rPr spc="-105" dirty="0"/>
              <a:t>CON</a:t>
            </a:r>
            <a:r>
              <a:rPr spc="-95" dirty="0"/>
              <a:t>S</a:t>
            </a:r>
            <a:r>
              <a:rPr spc="-105" dirty="0"/>
              <a:t>ORȚ</a:t>
            </a:r>
            <a:r>
              <a:rPr spc="-95" dirty="0"/>
              <a:t>I</a:t>
            </a:r>
            <a:r>
              <a:rPr spc="-5" dirty="0"/>
              <a:t>U</a:t>
            </a:r>
            <a:r>
              <a:rPr spc="-195" dirty="0"/>
              <a:t> </a:t>
            </a:r>
            <a:r>
              <a:rPr spc="-105" dirty="0"/>
              <a:t>LOCA</a:t>
            </a:r>
            <a:r>
              <a:rPr spc="-5" dirty="0"/>
              <a:t>L</a:t>
            </a:r>
            <a:r>
              <a:rPr spc="-345" dirty="0"/>
              <a:t> </a:t>
            </a:r>
            <a:r>
              <a:rPr spc="-105" dirty="0"/>
              <a:t>PENTR</a:t>
            </a:r>
            <a:r>
              <a:rPr spc="-5" dirty="0"/>
              <a:t>U  </a:t>
            </a:r>
            <a:r>
              <a:rPr spc="-110" dirty="0"/>
              <a:t>E</a:t>
            </a:r>
            <a:r>
              <a:rPr spc="-105" dirty="0"/>
              <a:t>DUCA</a:t>
            </a:r>
            <a:r>
              <a:rPr spc="-110" dirty="0"/>
              <a:t>Ț</a:t>
            </a:r>
            <a:r>
              <a:rPr spc="-100" dirty="0"/>
              <a:t>I</a:t>
            </a:r>
            <a:r>
              <a:rPr spc="-5" dirty="0"/>
              <a:t>E</a:t>
            </a:r>
            <a:r>
              <a:rPr spc="-190" dirty="0"/>
              <a:t> </a:t>
            </a:r>
            <a:r>
              <a:rPr spc="-105" dirty="0"/>
              <a:t>D</a:t>
            </a:r>
            <a:r>
              <a:rPr spc="-5" dirty="0"/>
              <a:t>E</a:t>
            </a:r>
            <a:r>
              <a:rPr spc="-200" dirty="0"/>
              <a:t> </a:t>
            </a:r>
            <a:r>
              <a:rPr spc="-105" dirty="0"/>
              <a:t>CA</a:t>
            </a:r>
            <a:r>
              <a:rPr spc="-110" dirty="0"/>
              <a:t>L</a:t>
            </a:r>
            <a:r>
              <a:rPr spc="-100" dirty="0"/>
              <a:t>I</a:t>
            </a:r>
            <a:r>
              <a:rPr spc="-310" dirty="0"/>
              <a:t>TA</a:t>
            </a:r>
            <a:r>
              <a:rPr spc="-110" dirty="0"/>
              <a:t>T</a:t>
            </a:r>
            <a:r>
              <a:rPr spc="-5" dirty="0"/>
              <a:t>E</a:t>
            </a:r>
            <a:r>
              <a:rPr spc="-220" dirty="0"/>
              <a:t> </a:t>
            </a:r>
            <a:r>
              <a:rPr spc="-5"/>
              <a:t>-  </a:t>
            </a:r>
            <a:r>
              <a:rPr spc="-95" smtClean="0"/>
              <a:t>2021”</a:t>
            </a:r>
            <a:endParaRPr lang="ro-RO" spc="-95" dirty="0" smtClean="0"/>
          </a:p>
          <a:p>
            <a:pPr marL="12700" marR="5080" algn="ctr">
              <a:lnSpc>
                <a:spcPct val="82300"/>
              </a:lnSpc>
              <a:spcBef>
                <a:spcPts val="315"/>
              </a:spcBef>
            </a:pPr>
            <a:r>
              <a:rPr sz="1800" spc="60" smtClean="0">
                <a:latin typeface="Calibri"/>
                <a:cs typeface="Calibri"/>
              </a:rPr>
              <a:t>Cursul</a:t>
            </a:r>
            <a:r>
              <a:rPr sz="1800" spc="95" smtClean="0">
                <a:latin typeface="Calibri"/>
                <a:cs typeface="Calibri"/>
              </a:rPr>
              <a:t> </a:t>
            </a:r>
            <a:r>
              <a:rPr sz="1800" spc="55" smtClean="0">
                <a:latin typeface="Calibri"/>
                <a:cs typeface="Calibri"/>
              </a:rPr>
              <a:t>”</a:t>
            </a:r>
            <a:r>
              <a:rPr lang="ro-RO" sz="1800" spc="55" dirty="0" smtClean="0">
                <a:latin typeface="Calibri"/>
                <a:cs typeface="Calibri"/>
              </a:rPr>
              <a:t>Preventing Bullying in Schools</a:t>
            </a:r>
            <a:r>
              <a:rPr sz="1800" spc="65" smtClean="0">
                <a:latin typeface="Calibri"/>
                <a:cs typeface="Calibri"/>
              </a:rPr>
              <a:t>” </a:t>
            </a:r>
            <a:r>
              <a:rPr sz="1800" spc="-390" smtClean="0">
                <a:latin typeface="Calibri"/>
                <a:cs typeface="Calibri"/>
              </a:rPr>
              <a:t> </a:t>
            </a:r>
            <a:endParaRPr lang="ro-RO" sz="1800" spc="-390" dirty="0" smtClean="0">
              <a:latin typeface="Calibri"/>
              <a:cs typeface="Calibri"/>
            </a:endParaRPr>
          </a:p>
          <a:p>
            <a:pPr marL="12700" marR="5080" algn="ctr">
              <a:lnSpc>
                <a:spcPct val="82300"/>
              </a:lnSpc>
              <a:spcBef>
                <a:spcPts val="315"/>
              </a:spcBef>
            </a:pPr>
            <a:r>
              <a:rPr lang="ro-RO" sz="1800" spc="65" dirty="0" smtClean="0">
                <a:latin typeface="Calibri"/>
                <a:cs typeface="Calibri"/>
              </a:rPr>
              <a:t>Split</a:t>
            </a:r>
            <a:r>
              <a:rPr sz="1800" spc="65" smtClean="0">
                <a:latin typeface="Calibri"/>
                <a:cs typeface="Calibri"/>
              </a:rPr>
              <a:t>,</a:t>
            </a:r>
            <a:r>
              <a:rPr sz="1800" spc="120" smtClean="0">
                <a:latin typeface="Calibri"/>
                <a:cs typeface="Calibri"/>
              </a:rPr>
              <a:t> </a:t>
            </a:r>
            <a:r>
              <a:rPr lang="ro-RO" sz="1800" spc="65" dirty="0" smtClean="0">
                <a:latin typeface="Calibri"/>
                <a:cs typeface="Calibri"/>
              </a:rPr>
              <a:t>Croația</a:t>
            </a:r>
            <a:endParaRPr sz="1800">
              <a:latin typeface="Calibri"/>
              <a:cs typeface="Calibri"/>
            </a:endParaRPr>
          </a:p>
        </p:txBody>
      </p:sp>
      <p:grpSp>
        <p:nvGrpSpPr>
          <p:cNvPr id="14" name="object 14"/>
          <p:cNvGrpSpPr/>
          <p:nvPr/>
        </p:nvGrpSpPr>
        <p:grpSpPr>
          <a:xfrm>
            <a:off x="100584" y="70103"/>
            <a:ext cx="3825240" cy="6573520"/>
            <a:chOff x="100584" y="70103"/>
            <a:chExt cx="3825240" cy="6573520"/>
          </a:xfrm>
        </p:grpSpPr>
        <p:pic>
          <p:nvPicPr>
            <p:cNvPr id="15" name="object 15"/>
            <p:cNvPicPr/>
            <p:nvPr/>
          </p:nvPicPr>
          <p:blipFill>
            <a:blip r:embed="rId6" cstate="print"/>
            <a:stretch>
              <a:fillRect/>
            </a:stretch>
          </p:blipFill>
          <p:spPr>
            <a:xfrm>
              <a:off x="100584" y="70103"/>
              <a:ext cx="3825240" cy="704088"/>
            </a:xfrm>
            <a:prstGeom prst="rect">
              <a:avLst/>
            </a:prstGeom>
          </p:spPr>
        </p:pic>
        <p:pic>
          <p:nvPicPr>
            <p:cNvPr id="16" name="object 16"/>
            <p:cNvPicPr/>
            <p:nvPr/>
          </p:nvPicPr>
          <p:blipFill>
            <a:blip r:embed="rId7" cstate="print"/>
            <a:stretch>
              <a:fillRect/>
            </a:stretch>
          </p:blipFill>
          <p:spPr>
            <a:xfrm>
              <a:off x="332231" y="5777483"/>
              <a:ext cx="2005583" cy="865632"/>
            </a:xfrm>
            <a:prstGeom prst="rect">
              <a:avLst/>
            </a:prstGeom>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6618731"/>
            <a:ext cx="12192000" cy="239395"/>
          </a:xfrm>
          <a:custGeom>
            <a:avLst/>
            <a:gdLst/>
            <a:ahLst/>
            <a:cxnLst/>
            <a:rect l="l" t="t" r="r" b="b"/>
            <a:pathLst>
              <a:path w="12192000" h="239395">
                <a:moveTo>
                  <a:pt x="12192000" y="0"/>
                </a:moveTo>
                <a:lnTo>
                  <a:pt x="0" y="0"/>
                </a:lnTo>
                <a:lnTo>
                  <a:pt x="0" y="239268"/>
                </a:lnTo>
                <a:lnTo>
                  <a:pt x="12192000" y="239268"/>
                </a:lnTo>
                <a:lnTo>
                  <a:pt x="12192000" y="0"/>
                </a:lnTo>
                <a:close/>
              </a:path>
            </a:pathLst>
          </a:custGeom>
          <a:solidFill>
            <a:srgbClr val="31ADB8"/>
          </a:solidFill>
        </p:spPr>
        <p:txBody>
          <a:bodyPr wrap="square" lIns="0" tIns="0" rIns="0" bIns="0" rtlCol="0"/>
          <a:lstStyle/>
          <a:p>
            <a:endParaRPr/>
          </a:p>
        </p:txBody>
      </p:sp>
      <p:sp>
        <p:nvSpPr>
          <p:cNvPr id="3" name="object 3"/>
          <p:cNvSpPr/>
          <p:nvPr/>
        </p:nvSpPr>
        <p:spPr>
          <a:xfrm>
            <a:off x="0" y="0"/>
            <a:ext cx="12192000" cy="96520"/>
          </a:xfrm>
          <a:custGeom>
            <a:avLst/>
            <a:gdLst/>
            <a:ahLst/>
            <a:cxnLst/>
            <a:rect l="l" t="t" r="r" b="b"/>
            <a:pathLst>
              <a:path w="12192000" h="96520">
                <a:moveTo>
                  <a:pt x="12192000" y="0"/>
                </a:moveTo>
                <a:lnTo>
                  <a:pt x="0" y="0"/>
                </a:lnTo>
                <a:lnTo>
                  <a:pt x="0" y="96011"/>
                </a:lnTo>
                <a:lnTo>
                  <a:pt x="12192000" y="96011"/>
                </a:lnTo>
                <a:lnTo>
                  <a:pt x="12192000" y="0"/>
                </a:lnTo>
                <a:close/>
              </a:path>
            </a:pathLst>
          </a:custGeom>
          <a:solidFill>
            <a:srgbClr val="31ADB8"/>
          </a:solidFill>
        </p:spPr>
        <p:txBody>
          <a:bodyPr wrap="square" lIns="0" tIns="0" rIns="0" bIns="0" rtlCol="0"/>
          <a:lstStyle/>
          <a:p>
            <a:endParaRPr/>
          </a:p>
        </p:txBody>
      </p:sp>
      <p:sp>
        <p:nvSpPr>
          <p:cNvPr id="4" name="object 4"/>
          <p:cNvSpPr txBox="1">
            <a:spLocks noGrp="1"/>
          </p:cNvSpPr>
          <p:nvPr>
            <p:ph type="title"/>
          </p:nvPr>
        </p:nvSpPr>
        <p:spPr>
          <a:xfrm>
            <a:off x="1295400" y="-44319"/>
            <a:ext cx="7782941" cy="1317625"/>
          </a:xfrm>
          <a:prstGeom prst="rect">
            <a:avLst/>
          </a:prstGeom>
        </p:spPr>
        <p:txBody>
          <a:bodyPr vert="horz" wrap="square" lIns="0" tIns="210185" rIns="0" bIns="0" rtlCol="0">
            <a:spAutoFit/>
          </a:bodyPr>
          <a:lstStyle/>
          <a:p>
            <a:pPr marL="3175" algn="ctr">
              <a:lnSpc>
                <a:spcPct val="100000"/>
              </a:lnSpc>
              <a:spcBef>
                <a:spcPts val="1655"/>
              </a:spcBef>
            </a:pPr>
            <a:r>
              <a:rPr sz="4800" b="0" spc="-385" dirty="0">
                <a:solidFill>
                  <a:srgbClr val="31ADB8"/>
                </a:solidFill>
                <a:latin typeface="Arial MT"/>
                <a:cs typeface="Arial MT"/>
              </a:rPr>
              <a:t>Desfășurare</a:t>
            </a:r>
            <a:r>
              <a:rPr sz="4800" b="0" spc="-365" dirty="0">
                <a:solidFill>
                  <a:srgbClr val="31ADB8"/>
                </a:solidFill>
                <a:latin typeface="Arial MT"/>
                <a:cs typeface="Arial MT"/>
              </a:rPr>
              <a:t>a</a:t>
            </a:r>
            <a:r>
              <a:rPr sz="4800" b="0" spc="65" dirty="0">
                <a:solidFill>
                  <a:srgbClr val="31ADB8"/>
                </a:solidFill>
                <a:latin typeface="Arial MT"/>
                <a:cs typeface="Arial MT"/>
              </a:rPr>
              <a:t> </a:t>
            </a:r>
            <a:r>
              <a:rPr sz="4800" b="0" dirty="0">
                <a:solidFill>
                  <a:srgbClr val="31ADB8"/>
                </a:solidFill>
                <a:latin typeface="Arial MT"/>
                <a:cs typeface="Arial MT"/>
              </a:rPr>
              <a:t>cursului</a:t>
            </a:r>
            <a:endParaRPr sz="4800">
              <a:latin typeface="Arial MT"/>
              <a:cs typeface="Arial MT"/>
            </a:endParaRPr>
          </a:p>
          <a:p>
            <a:pPr marL="3175" algn="ctr">
              <a:lnSpc>
                <a:spcPct val="100000"/>
              </a:lnSpc>
              <a:spcBef>
                <a:spcPts val="630"/>
              </a:spcBef>
            </a:pPr>
            <a:r>
              <a:rPr lang="en-GB" sz="1850" spc="5" dirty="0" smtClean="0">
                <a:solidFill>
                  <a:srgbClr val="F1A30D"/>
                </a:solidFill>
              </a:rPr>
              <a:t>Preventing Bullying in Schools</a:t>
            </a:r>
            <a:endParaRPr sz="1850"/>
          </a:p>
        </p:txBody>
      </p:sp>
      <p:grpSp>
        <p:nvGrpSpPr>
          <p:cNvPr id="5" name="object 5"/>
          <p:cNvGrpSpPr/>
          <p:nvPr/>
        </p:nvGrpSpPr>
        <p:grpSpPr>
          <a:xfrm>
            <a:off x="5334000" y="1929130"/>
            <a:ext cx="1403985" cy="4928870"/>
            <a:chOff x="5411724" y="1316735"/>
            <a:chExt cx="1403985" cy="4928870"/>
          </a:xfrm>
        </p:grpSpPr>
        <p:pic>
          <p:nvPicPr>
            <p:cNvPr id="6" name="object 6"/>
            <p:cNvPicPr/>
            <p:nvPr/>
          </p:nvPicPr>
          <p:blipFill>
            <a:blip r:embed="rId2" cstate="print"/>
            <a:stretch>
              <a:fillRect/>
            </a:stretch>
          </p:blipFill>
          <p:spPr>
            <a:xfrm>
              <a:off x="5705602" y="2522219"/>
              <a:ext cx="791590" cy="3700271"/>
            </a:xfrm>
            <a:prstGeom prst="rect">
              <a:avLst/>
            </a:prstGeom>
          </p:spPr>
        </p:pic>
        <p:sp>
          <p:nvSpPr>
            <p:cNvPr id="7" name="object 7"/>
            <p:cNvSpPr/>
            <p:nvPr/>
          </p:nvSpPr>
          <p:spPr>
            <a:xfrm>
              <a:off x="6245352" y="2526791"/>
              <a:ext cx="262255" cy="2682240"/>
            </a:xfrm>
            <a:custGeom>
              <a:avLst/>
              <a:gdLst/>
              <a:ahLst/>
              <a:cxnLst/>
              <a:rect l="l" t="t" r="r" b="b"/>
              <a:pathLst>
                <a:path w="262254" h="2682240">
                  <a:moveTo>
                    <a:pt x="262127" y="0"/>
                  </a:moveTo>
                  <a:lnTo>
                    <a:pt x="128397" y="0"/>
                  </a:lnTo>
                  <a:lnTo>
                    <a:pt x="0" y="83947"/>
                  </a:lnTo>
                  <a:lnTo>
                    <a:pt x="0" y="2682240"/>
                  </a:lnTo>
                  <a:lnTo>
                    <a:pt x="4952" y="2682240"/>
                  </a:lnTo>
                  <a:lnTo>
                    <a:pt x="21657" y="2629582"/>
                  </a:lnTo>
                  <a:lnTo>
                    <a:pt x="50006" y="2587783"/>
                  </a:lnTo>
                  <a:lnTo>
                    <a:pt x="87356" y="2560224"/>
                  </a:lnTo>
                  <a:lnTo>
                    <a:pt x="131063" y="2550287"/>
                  </a:lnTo>
                  <a:lnTo>
                    <a:pt x="174771" y="2560224"/>
                  </a:lnTo>
                  <a:lnTo>
                    <a:pt x="212121" y="2587783"/>
                  </a:lnTo>
                  <a:lnTo>
                    <a:pt x="240470" y="2629582"/>
                  </a:lnTo>
                  <a:lnTo>
                    <a:pt x="257175" y="2682240"/>
                  </a:lnTo>
                  <a:lnTo>
                    <a:pt x="262127" y="2682240"/>
                  </a:lnTo>
                  <a:lnTo>
                    <a:pt x="262127" y="0"/>
                  </a:lnTo>
                  <a:close/>
                </a:path>
              </a:pathLst>
            </a:custGeom>
            <a:solidFill>
              <a:srgbClr val="31ADB8"/>
            </a:solidFill>
          </p:spPr>
          <p:txBody>
            <a:bodyPr wrap="square" lIns="0" tIns="0" rIns="0" bIns="0" rtlCol="0"/>
            <a:lstStyle/>
            <a:p>
              <a:endParaRPr/>
            </a:p>
          </p:txBody>
        </p:sp>
        <p:sp>
          <p:nvSpPr>
            <p:cNvPr id="8" name="object 8"/>
            <p:cNvSpPr/>
            <p:nvPr/>
          </p:nvSpPr>
          <p:spPr>
            <a:xfrm>
              <a:off x="5411724" y="1316735"/>
              <a:ext cx="1403985" cy="4928870"/>
            </a:xfrm>
            <a:custGeom>
              <a:avLst/>
              <a:gdLst/>
              <a:ahLst/>
              <a:cxnLst/>
              <a:rect l="l" t="t" r="r" b="b"/>
              <a:pathLst>
                <a:path w="1403984" h="4928870">
                  <a:moveTo>
                    <a:pt x="809244" y="4581144"/>
                  </a:moveTo>
                  <a:lnTo>
                    <a:pt x="547116" y="4581144"/>
                  </a:lnTo>
                  <a:lnTo>
                    <a:pt x="678180" y="4928616"/>
                  </a:lnTo>
                  <a:lnTo>
                    <a:pt x="809244" y="4581144"/>
                  </a:lnTo>
                  <a:close/>
                </a:path>
                <a:path w="1403984" h="4928870">
                  <a:moveTo>
                    <a:pt x="1122921" y="733679"/>
                  </a:moveTo>
                  <a:lnTo>
                    <a:pt x="701802" y="1008507"/>
                  </a:lnTo>
                  <a:lnTo>
                    <a:pt x="280670" y="733679"/>
                  </a:lnTo>
                  <a:lnTo>
                    <a:pt x="280670" y="1022096"/>
                  </a:lnTo>
                  <a:lnTo>
                    <a:pt x="701802" y="1296924"/>
                  </a:lnTo>
                  <a:lnTo>
                    <a:pt x="1122921" y="1022096"/>
                  </a:lnTo>
                  <a:lnTo>
                    <a:pt x="1122921" y="1008507"/>
                  </a:lnTo>
                  <a:lnTo>
                    <a:pt x="1122921" y="733679"/>
                  </a:lnTo>
                  <a:close/>
                </a:path>
                <a:path w="1403984" h="4928870">
                  <a:moveTo>
                    <a:pt x="1403604" y="467995"/>
                  </a:moveTo>
                  <a:lnTo>
                    <a:pt x="701802" y="0"/>
                  </a:lnTo>
                  <a:lnTo>
                    <a:pt x="0" y="467995"/>
                  </a:lnTo>
                  <a:lnTo>
                    <a:pt x="701802" y="935990"/>
                  </a:lnTo>
                  <a:lnTo>
                    <a:pt x="1271778" y="555879"/>
                  </a:lnTo>
                  <a:lnTo>
                    <a:pt x="1271778" y="815975"/>
                  </a:lnTo>
                  <a:lnTo>
                    <a:pt x="1256030" y="825119"/>
                  </a:lnTo>
                  <a:lnTo>
                    <a:pt x="1243711" y="838377"/>
                  </a:lnTo>
                  <a:lnTo>
                    <a:pt x="1235659" y="854862"/>
                  </a:lnTo>
                  <a:lnTo>
                    <a:pt x="1232789" y="873633"/>
                  </a:lnTo>
                  <a:lnTo>
                    <a:pt x="1235024" y="890219"/>
                  </a:lnTo>
                  <a:lnTo>
                    <a:pt x="1241386" y="905040"/>
                  </a:lnTo>
                  <a:lnTo>
                    <a:pt x="1251318" y="917435"/>
                  </a:lnTo>
                  <a:lnTo>
                    <a:pt x="1264285" y="926719"/>
                  </a:lnTo>
                  <a:lnTo>
                    <a:pt x="1217168" y="1165860"/>
                  </a:lnTo>
                  <a:lnTo>
                    <a:pt x="1373124" y="1165860"/>
                  </a:lnTo>
                  <a:lnTo>
                    <a:pt x="1326134" y="926719"/>
                  </a:lnTo>
                  <a:lnTo>
                    <a:pt x="1339088" y="917435"/>
                  </a:lnTo>
                  <a:lnTo>
                    <a:pt x="1349019" y="905040"/>
                  </a:lnTo>
                  <a:lnTo>
                    <a:pt x="1355382" y="890219"/>
                  </a:lnTo>
                  <a:lnTo>
                    <a:pt x="1357630" y="873633"/>
                  </a:lnTo>
                  <a:lnTo>
                    <a:pt x="1354747" y="854862"/>
                  </a:lnTo>
                  <a:lnTo>
                    <a:pt x="1346708" y="838377"/>
                  </a:lnTo>
                  <a:lnTo>
                    <a:pt x="1334376" y="825119"/>
                  </a:lnTo>
                  <a:lnTo>
                    <a:pt x="1318641" y="815975"/>
                  </a:lnTo>
                  <a:lnTo>
                    <a:pt x="1318641" y="555879"/>
                  </a:lnTo>
                  <a:lnTo>
                    <a:pt x="1318641" y="524764"/>
                  </a:lnTo>
                  <a:lnTo>
                    <a:pt x="1403604" y="467995"/>
                  </a:lnTo>
                  <a:close/>
                </a:path>
              </a:pathLst>
            </a:custGeom>
            <a:solidFill>
              <a:srgbClr val="404040"/>
            </a:solidFill>
          </p:spPr>
          <p:txBody>
            <a:bodyPr wrap="square" lIns="0" tIns="0" rIns="0" bIns="0" rtlCol="0"/>
            <a:lstStyle/>
            <a:p>
              <a:endParaRPr/>
            </a:p>
          </p:txBody>
        </p:sp>
      </p:grpSp>
      <p:sp>
        <p:nvSpPr>
          <p:cNvPr id="17" name="object 17"/>
          <p:cNvSpPr txBox="1"/>
          <p:nvPr/>
        </p:nvSpPr>
        <p:spPr>
          <a:xfrm>
            <a:off x="6665721" y="4574285"/>
            <a:ext cx="4556125" cy="289823"/>
          </a:xfrm>
          <a:prstGeom prst="rect">
            <a:avLst/>
          </a:prstGeom>
        </p:spPr>
        <p:txBody>
          <a:bodyPr vert="horz" wrap="square" lIns="0" tIns="12700" rIns="0" bIns="0" rtlCol="0">
            <a:spAutoFit/>
          </a:bodyPr>
          <a:lstStyle/>
          <a:p>
            <a:pPr marL="1360170" marR="5080" indent="-1348105">
              <a:lnSpc>
                <a:spcPct val="100000"/>
              </a:lnSpc>
              <a:spcBef>
                <a:spcPts val="100"/>
              </a:spcBef>
            </a:pPr>
            <a:endParaRPr sz="1800">
              <a:latin typeface="Comic Sans MS"/>
              <a:cs typeface="Comic Sans MS"/>
            </a:endParaRPr>
          </a:p>
        </p:txBody>
      </p:sp>
      <p:sp>
        <p:nvSpPr>
          <p:cNvPr id="19" name="object 19"/>
          <p:cNvSpPr txBox="1"/>
          <p:nvPr/>
        </p:nvSpPr>
        <p:spPr>
          <a:xfrm>
            <a:off x="5804280" y="3626358"/>
            <a:ext cx="69215" cy="269240"/>
          </a:xfrm>
          <a:prstGeom prst="rect">
            <a:avLst/>
          </a:prstGeom>
        </p:spPr>
        <p:txBody>
          <a:bodyPr vert="horz" wrap="square" lIns="0" tIns="12065" rIns="0" bIns="0" rtlCol="0">
            <a:spAutoFit/>
          </a:bodyPr>
          <a:lstStyle/>
          <a:p>
            <a:pPr>
              <a:lnSpc>
                <a:spcPct val="100000"/>
              </a:lnSpc>
              <a:spcBef>
                <a:spcPts val="95"/>
              </a:spcBef>
            </a:pPr>
            <a:r>
              <a:rPr sz="1600" spc="-5" dirty="0">
                <a:solidFill>
                  <a:srgbClr val="404040"/>
                </a:solidFill>
                <a:latin typeface="Arial MT"/>
                <a:cs typeface="Arial MT"/>
              </a:rPr>
              <a:t>.</a:t>
            </a:r>
            <a:endParaRPr sz="1600">
              <a:latin typeface="Arial MT"/>
              <a:cs typeface="Arial MT"/>
            </a:endParaRPr>
          </a:p>
        </p:txBody>
      </p:sp>
      <p:sp>
        <p:nvSpPr>
          <p:cNvPr id="18" name="Rectangle 17"/>
          <p:cNvSpPr/>
          <p:nvPr/>
        </p:nvSpPr>
        <p:spPr>
          <a:xfrm>
            <a:off x="228600" y="1371600"/>
            <a:ext cx="11201400" cy="1077218"/>
          </a:xfrm>
          <a:prstGeom prst="rect">
            <a:avLst/>
          </a:prstGeom>
        </p:spPr>
        <p:txBody>
          <a:bodyPr wrap="square">
            <a:spAutoFit/>
          </a:bodyPr>
          <a:lstStyle/>
          <a:p>
            <a:pPr fontAlgn="base"/>
            <a:r>
              <a:rPr lang="ro-RO" sz="1600" b="1" dirty="0" smtClean="0"/>
              <a:t>Ziua a V-a</a:t>
            </a:r>
            <a:endParaRPr lang="en-GB" sz="1600" b="1" dirty="0" smtClean="0"/>
          </a:p>
          <a:p>
            <a:pPr fontAlgn="base"/>
            <a:r>
              <a:rPr lang="ro-RO" sz="1600" b="1" dirty="0" smtClean="0"/>
              <a:t>                                                                                                                                                       </a:t>
            </a:r>
          </a:p>
          <a:p>
            <a:pPr fontAlgn="base"/>
            <a:endParaRPr lang="ro-RO" sz="1600" b="1" dirty="0" smtClean="0"/>
          </a:p>
          <a:p>
            <a:pPr fontAlgn="base"/>
            <a:endParaRPr lang="vi-VN" sz="1600" dirty="0"/>
          </a:p>
        </p:txBody>
      </p:sp>
      <p:sp>
        <p:nvSpPr>
          <p:cNvPr id="2050" name="AutoShape 2" descr="blob:https://web.whatsapp.com/a1ad9773-f040-4297-9aae-67fad7af04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2052" name="AutoShape 4" descr="blob:https://web.whatsapp.com/a1ad9773-f040-4297-9aae-67fad7af04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2054" name="AutoShape 6" descr="blob:https://web.whatsapp.com/a1ad9773-f040-4297-9aae-67fad7af04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21" name="Rectangle 20"/>
          <p:cNvSpPr/>
          <p:nvPr/>
        </p:nvSpPr>
        <p:spPr>
          <a:xfrm>
            <a:off x="6934200" y="1143000"/>
            <a:ext cx="4800600" cy="2308324"/>
          </a:xfrm>
          <a:prstGeom prst="rect">
            <a:avLst/>
          </a:prstGeom>
        </p:spPr>
        <p:txBody>
          <a:bodyPr wrap="square">
            <a:spAutoFit/>
          </a:bodyPr>
          <a:lstStyle/>
          <a:p>
            <a:r>
              <a:rPr lang="en-GB" b="1" dirty="0" smtClean="0">
                <a:solidFill>
                  <a:schemeClr val="accent4">
                    <a:lumMod val="75000"/>
                  </a:schemeClr>
                </a:solidFill>
              </a:rPr>
              <a:t>TEORIA ALEGERII</a:t>
            </a:r>
            <a:endParaRPr lang="hr-HR" b="1" dirty="0" smtClean="0">
              <a:solidFill>
                <a:schemeClr val="accent4">
                  <a:lumMod val="75000"/>
                </a:schemeClr>
              </a:solidFill>
            </a:endParaRPr>
          </a:p>
          <a:p>
            <a:r>
              <a:rPr lang="en-US" b="1" dirty="0" smtClean="0">
                <a:solidFill>
                  <a:schemeClr val="accent4">
                    <a:lumMod val="75000"/>
                  </a:schemeClr>
                </a:solidFill>
              </a:rPr>
              <a:t>William </a:t>
            </a:r>
            <a:r>
              <a:rPr lang="en-US" b="1" dirty="0" err="1" smtClean="0">
                <a:solidFill>
                  <a:schemeClr val="accent4">
                    <a:lumMod val="75000"/>
                  </a:schemeClr>
                </a:solidFill>
              </a:rPr>
              <a:t>Glasser</a:t>
            </a:r>
            <a:r>
              <a:rPr lang="en-US" b="1" dirty="0" smtClean="0">
                <a:solidFill>
                  <a:schemeClr val="accent4">
                    <a:lumMod val="75000"/>
                  </a:schemeClr>
                </a:solidFill>
              </a:rPr>
              <a:t> </a:t>
            </a:r>
            <a:r>
              <a:rPr lang="en-US" dirty="0" smtClean="0"/>
              <a:t>(1925 –2013)</a:t>
            </a:r>
            <a:r>
              <a:rPr lang="hr-HR" dirty="0" smtClean="0"/>
              <a:t> –</a:t>
            </a:r>
            <a:r>
              <a:rPr lang="en-US" dirty="0" smtClean="0"/>
              <a:t> PSIHIATRU AMERICAN</a:t>
            </a:r>
          </a:p>
          <a:p>
            <a:endParaRPr lang="en-US" dirty="0" smtClean="0"/>
          </a:p>
          <a:p>
            <a:r>
              <a:rPr lang="en-US" dirty="0" smtClean="0"/>
              <a:t>“</a:t>
            </a:r>
            <a:r>
              <a:rPr lang="en-US" dirty="0" err="1" smtClean="0"/>
              <a:t>Aproape</a:t>
            </a:r>
            <a:r>
              <a:rPr lang="en-US" dirty="0" smtClean="0"/>
              <a:t> </a:t>
            </a:r>
            <a:r>
              <a:rPr lang="en-US" dirty="0" err="1" smtClean="0"/>
              <a:t>toate</a:t>
            </a:r>
            <a:r>
              <a:rPr lang="en-US" dirty="0" smtClean="0"/>
              <a:t> </a:t>
            </a:r>
            <a:r>
              <a:rPr lang="en-US" dirty="0" err="1" smtClean="0"/>
              <a:t>comportamentele</a:t>
            </a:r>
            <a:r>
              <a:rPr lang="en-US" dirty="0" smtClean="0"/>
              <a:t> </a:t>
            </a:r>
            <a:r>
              <a:rPr lang="en-US" dirty="0" err="1" smtClean="0"/>
              <a:t>umane</a:t>
            </a:r>
            <a:r>
              <a:rPr lang="en-US" dirty="0" smtClean="0"/>
              <a:t> </a:t>
            </a:r>
            <a:r>
              <a:rPr lang="en-US" dirty="0" err="1" smtClean="0"/>
              <a:t>sunt</a:t>
            </a:r>
            <a:r>
              <a:rPr lang="en-US" dirty="0" smtClean="0"/>
              <a:t> </a:t>
            </a:r>
            <a:r>
              <a:rPr lang="en-US" dirty="0" err="1" smtClean="0"/>
              <a:t>rezultatul</a:t>
            </a:r>
            <a:r>
              <a:rPr lang="en-US" dirty="0" smtClean="0"/>
              <a:t> </a:t>
            </a:r>
            <a:r>
              <a:rPr lang="en-US" dirty="0" err="1" smtClean="0"/>
              <a:t>unei</a:t>
            </a:r>
            <a:r>
              <a:rPr lang="en-US" dirty="0" smtClean="0"/>
              <a:t> </a:t>
            </a:r>
            <a:r>
              <a:rPr lang="en-US" dirty="0" err="1" smtClean="0"/>
              <a:t>alegeri</a:t>
            </a:r>
            <a:r>
              <a:rPr lang="en-US" dirty="0" smtClean="0"/>
              <a:t>”</a:t>
            </a:r>
          </a:p>
          <a:p>
            <a:r>
              <a:rPr lang="en-US" dirty="0" err="1" smtClean="0"/>
              <a:t>Toate</a:t>
            </a:r>
            <a:r>
              <a:rPr lang="en-US" dirty="0" smtClean="0"/>
              <a:t> </a:t>
            </a:r>
            <a:r>
              <a:rPr lang="en-US" dirty="0" err="1" smtClean="0"/>
              <a:t>comportamentele</a:t>
            </a:r>
            <a:r>
              <a:rPr lang="en-US" dirty="0" smtClean="0"/>
              <a:t>  </a:t>
            </a:r>
            <a:r>
              <a:rPr lang="ro-RO" dirty="0" smtClean="0"/>
              <a:t>și alegerile noastre sunt conduse de nevoile pe care le avem.</a:t>
            </a:r>
            <a:endParaRPr lang="en-US" dirty="0"/>
          </a:p>
        </p:txBody>
      </p:sp>
      <p:sp>
        <p:nvSpPr>
          <p:cNvPr id="22" name="Rectangle 21"/>
          <p:cNvSpPr/>
          <p:nvPr/>
        </p:nvSpPr>
        <p:spPr>
          <a:xfrm>
            <a:off x="0" y="1676401"/>
            <a:ext cx="5257800" cy="646331"/>
          </a:xfrm>
          <a:prstGeom prst="rect">
            <a:avLst/>
          </a:prstGeom>
        </p:spPr>
        <p:txBody>
          <a:bodyPr wrap="square">
            <a:spAutoFit/>
          </a:bodyPr>
          <a:lstStyle/>
          <a:p>
            <a:r>
              <a:rPr lang="ro-RO" b="1" dirty="0" smtClean="0"/>
              <a:t>Intelegerea comportamentului uman</a:t>
            </a:r>
          </a:p>
          <a:p>
            <a:endParaRPr lang="ro-RO" b="1" dirty="0" smtClean="0"/>
          </a:p>
        </p:txBody>
      </p:sp>
      <p:pic>
        <p:nvPicPr>
          <p:cNvPr id="23" name="Picture 2" descr="https://i0.wp.com/www.pdasociety.org.uk/wp-content/uploads/2020/01/Behaviour-Iceberg-2.png?resize=400%2C225&amp;ssl=1">
            <a:extLst>
              <a:ext uri="{FF2B5EF4-FFF2-40B4-BE49-F238E27FC236}">
                <a16:creationId xmlns="" xmlns:a16="http://schemas.microsoft.com/office/drawing/2014/main" id="{CBF54398-34A1-42CD-9BE4-6F896F575381}"/>
              </a:ext>
            </a:extLst>
          </p:cNvPr>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2133600"/>
            <a:ext cx="5534336" cy="4203676"/>
          </a:xfrm>
          <a:prstGeom prst="rect">
            <a:avLst/>
          </a:prstGeom>
          <a:noFill/>
          <a:extLst>
            <a:ext uri="{909E8E84-426E-40DD-AFC4-6F175D3DCCD1}">
              <a14:hiddenFill xmlns="" xmlns:a14="http://schemas.microsoft.com/office/drawing/2010/main">
                <a:solidFill>
                  <a:srgbClr val="FFFFFF"/>
                </a:solidFill>
              </a14:hiddenFill>
            </a:ext>
          </a:extLst>
        </p:spPr>
      </p:pic>
      <p:pic>
        <p:nvPicPr>
          <p:cNvPr id="24" name="Picture 2" descr="Joylight 23 – Basic Needs (Choice Theory) – Joylight (&amp;#39;Recharge, Renew and  Remember)">
            <a:extLst>
              <a:ext uri="{FF2B5EF4-FFF2-40B4-BE49-F238E27FC236}">
                <a16:creationId xmlns="" xmlns:a16="http://schemas.microsoft.com/office/drawing/2014/main" id="{DAD76A42-6D4F-46D9-A737-3778E2BACBCC}"/>
              </a:ext>
            </a:extLst>
          </p:cNvPr>
          <p:cNvPicPr>
            <a:picLocks noChangeAspect="1" noChangeArrowheads="1"/>
          </p:cNvPicPr>
          <p:nvPr/>
        </p:nvPicPr>
        <p:blipFill>
          <a:blip r:embed="rId4">
            <a:extLst>
              <a:ext uri="{28A0092B-C50C-407E-A947-70E740481C1C}">
                <a14:useLocalDpi xmlns="" xmlns:a14="http://schemas.microsoft.com/office/drawing/2010/main" val="0"/>
              </a:ext>
            </a:extLst>
          </a:blip>
          <a:srcRect t="2658" b="34219"/>
          <a:stretch>
            <a:fillRect/>
          </a:stretch>
        </p:blipFill>
        <p:spPr bwMode="auto">
          <a:xfrm>
            <a:off x="6400800" y="3657600"/>
            <a:ext cx="5791200" cy="2667000"/>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6618731"/>
            <a:ext cx="12192000" cy="239395"/>
          </a:xfrm>
          <a:custGeom>
            <a:avLst/>
            <a:gdLst/>
            <a:ahLst/>
            <a:cxnLst/>
            <a:rect l="l" t="t" r="r" b="b"/>
            <a:pathLst>
              <a:path w="12192000" h="239395">
                <a:moveTo>
                  <a:pt x="12192000" y="0"/>
                </a:moveTo>
                <a:lnTo>
                  <a:pt x="0" y="0"/>
                </a:lnTo>
                <a:lnTo>
                  <a:pt x="0" y="239268"/>
                </a:lnTo>
                <a:lnTo>
                  <a:pt x="12192000" y="239268"/>
                </a:lnTo>
                <a:lnTo>
                  <a:pt x="12192000" y="0"/>
                </a:lnTo>
                <a:close/>
              </a:path>
            </a:pathLst>
          </a:custGeom>
          <a:solidFill>
            <a:srgbClr val="31ADB8"/>
          </a:solidFill>
        </p:spPr>
        <p:txBody>
          <a:bodyPr wrap="square" lIns="0" tIns="0" rIns="0" bIns="0" rtlCol="0"/>
          <a:lstStyle/>
          <a:p>
            <a:endParaRPr/>
          </a:p>
        </p:txBody>
      </p:sp>
      <p:sp>
        <p:nvSpPr>
          <p:cNvPr id="3" name="object 3"/>
          <p:cNvSpPr/>
          <p:nvPr/>
        </p:nvSpPr>
        <p:spPr>
          <a:xfrm>
            <a:off x="0" y="0"/>
            <a:ext cx="12192000" cy="96520"/>
          </a:xfrm>
          <a:custGeom>
            <a:avLst/>
            <a:gdLst/>
            <a:ahLst/>
            <a:cxnLst/>
            <a:rect l="l" t="t" r="r" b="b"/>
            <a:pathLst>
              <a:path w="12192000" h="96520">
                <a:moveTo>
                  <a:pt x="12192000" y="0"/>
                </a:moveTo>
                <a:lnTo>
                  <a:pt x="0" y="0"/>
                </a:lnTo>
                <a:lnTo>
                  <a:pt x="0" y="96011"/>
                </a:lnTo>
                <a:lnTo>
                  <a:pt x="12192000" y="96011"/>
                </a:lnTo>
                <a:lnTo>
                  <a:pt x="12192000" y="0"/>
                </a:lnTo>
                <a:close/>
              </a:path>
            </a:pathLst>
          </a:custGeom>
          <a:solidFill>
            <a:srgbClr val="31ADB8"/>
          </a:solidFill>
        </p:spPr>
        <p:txBody>
          <a:bodyPr wrap="square" lIns="0" tIns="0" rIns="0" bIns="0" rtlCol="0"/>
          <a:lstStyle/>
          <a:p>
            <a:endParaRPr/>
          </a:p>
        </p:txBody>
      </p:sp>
      <p:sp>
        <p:nvSpPr>
          <p:cNvPr id="4" name="object 4"/>
          <p:cNvSpPr txBox="1">
            <a:spLocks noGrp="1"/>
          </p:cNvSpPr>
          <p:nvPr>
            <p:ph type="title"/>
          </p:nvPr>
        </p:nvSpPr>
        <p:spPr>
          <a:xfrm>
            <a:off x="1295400" y="-44319"/>
            <a:ext cx="7782941" cy="1317625"/>
          </a:xfrm>
          <a:prstGeom prst="rect">
            <a:avLst/>
          </a:prstGeom>
        </p:spPr>
        <p:txBody>
          <a:bodyPr vert="horz" wrap="square" lIns="0" tIns="210185" rIns="0" bIns="0" rtlCol="0">
            <a:spAutoFit/>
          </a:bodyPr>
          <a:lstStyle/>
          <a:p>
            <a:pPr marL="3175" algn="ctr">
              <a:lnSpc>
                <a:spcPct val="100000"/>
              </a:lnSpc>
              <a:spcBef>
                <a:spcPts val="1655"/>
              </a:spcBef>
            </a:pPr>
            <a:r>
              <a:rPr sz="4800" b="0" spc="-385" dirty="0">
                <a:solidFill>
                  <a:srgbClr val="31ADB8"/>
                </a:solidFill>
                <a:latin typeface="Arial MT"/>
                <a:cs typeface="Arial MT"/>
              </a:rPr>
              <a:t>Desfășurare</a:t>
            </a:r>
            <a:r>
              <a:rPr sz="4800" b="0" spc="-365" dirty="0">
                <a:solidFill>
                  <a:srgbClr val="31ADB8"/>
                </a:solidFill>
                <a:latin typeface="Arial MT"/>
                <a:cs typeface="Arial MT"/>
              </a:rPr>
              <a:t>a</a:t>
            </a:r>
            <a:r>
              <a:rPr sz="4800" b="0" spc="65" dirty="0">
                <a:solidFill>
                  <a:srgbClr val="31ADB8"/>
                </a:solidFill>
                <a:latin typeface="Arial MT"/>
                <a:cs typeface="Arial MT"/>
              </a:rPr>
              <a:t> </a:t>
            </a:r>
            <a:r>
              <a:rPr sz="4800" b="0" dirty="0">
                <a:solidFill>
                  <a:srgbClr val="31ADB8"/>
                </a:solidFill>
                <a:latin typeface="Arial MT"/>
                <a:cs typeface="Arial MT"/>
              </a:rPr>
              <a:t>cursului</a:t>
            </a:r>
            <a:endParaRPr sz="4800">
              <a:latin typeface="Arial MT"/>
              <a:cs typeface="Arial MT"/>
            </a:endParaRPr>
          </a:p>
          <a:p>
            <a:pPr marL="3175" algn="ctr">
              <a:lnSpc>
                <a:spcPct val="100000"/>
              </a:lnSpc>
              <a:spcBef>
                <a:spcPts val="630"/>
              </a:spcBef>
            </a:pPr>
            <a:r>
              <a:rPr lang="en-GB" sz="1850" spc="5" dirty="0" smtClean="0">
                <a:solidFill>
                  <a:srgbClr val="F1A30D"/>
                </a:solidFill>
              </a:rPr>
              <a:t>Preventing Bullying in Schools</a:t>
            </a:r>
            <a:endParaRPr sz="1850"/>
          </a:p>
        </p:txBody>
      </p:sp>
      <p:sp>
        <p:nvSpPr>
          <p:cNvPr id="17" name="object 17"/>
          <p:cNvSpPr txBox="1"/>
          <p:nvPr/>
        </p:nvSpPr>
        <p:spPr>
          <a:xfrm>
            <a:off x="6665721" y="4574285"/>
            <a:ext cx="4556125" cy="289823"/>
          </a:xfrm>
          <a:prstGeom prst="rect">
            <a:avLst/>
          </a:prstGeom>
        </p:spPr>
        <p:txBody>
          <a:bodyPr vert="horz" wrap="square" lIns="0" tIns="12700" rIns="0" bIns="0" rtlCol="0">
            <a:spAutoFit/>
          </a:bodyPr>
          <a:lstStyle/>
          <a:p>
            <a:pPr marL="1360170" marR="5080" indent="-1348105">
              <a:lnSpc>
                <a:spcPct val="100000"/>
              </a:lnSpc>
              <a:spcBef>
                <a:spcPts val="100"/>
              </a:spcBef>
            </a:pPr>
            <a:endParaRPr sz="1800">
              <a:latin typeface="Comic Sans MS"/>
              <a:cs typeface="Comic Sans MS"/>
            </a:endParaRPr>
          </a:p>
        </p:txBody>
      </p:sp>
      <p:sp>
        <p:nvSpPr>
          <p:cNvPr id="19" name="object 19"/>
          <p:cNvSpPr txBox="1"/>
          <p:nvPr/>
        </p:nvSpPr>
        <p:spPr>
          <a:xfrm>
            <a:off x="5804280" y="3626358"/>
            <a:ext cx="69215" cy="269240"/>
          </a:xfrm>
          <a:prstGeom prst="rect">
            <a:avLst/>
          </a:prstGeom>
        </p:spPr>
        <p:txBody>
          <a:bodyPr vert="horz" wrap="square" lIns="0" tIns="12065" rIns="0" bIns="0" rtlCol="0">
            <a:spAutoFit/>
          </a:bodyPr>
          <a:lstStyle/>
          <a:p>
            <a:pPr>
              <a:lnSpc>
                <a:spcPct val="100000"/>
              </a:lnSpc>
              <a:spcBef>
                <a:spcPts val="95"/>
              </a:spcBef>
            </a:pPr>
            <a:r>
              <a:rPr sz="1600" spc="-5" dirty="0">
                <a:solidFill>
                  <a:srgbClr val="404040"/>
                </a:solidFill>
                <a:latin typeface="Arial MT"/>
                <a:cs typeface="Arial MT"/>
              </a:rPr>
              <a:t>.</a:t>
            </a:r>
            <a:endParaRPr sz="1600">
              <a:latin typeface="Arial MT"/>
              <a:cs typeface="Arial MT"/>
            </a:endParaRPr>
          </a:p>
        </p:txBody>
      </p:sp>
      <p:sp>
        <p:nvSpPr>
          <p:cNvPr id="18" name="Rectangle 17"/>
          <p:cNvSpPr/>
          <p:nvPr/>
        </p:nvSpPr>
        <p:spPr>
          <a:xfrm>
            <a:off x="228600" y="1371600"/>
            <a:ext cx="11201400" cy="1323439"/>
          </a:xfrm>
          <a:prstGeom prst="rect">
            <a:avLst/>
          </a:prstGeom>
        </p:spPr>
        <p:txBody>
          <a:bodyPr wrap="square">
            <a:spAutoFit/>
          </a:bodyPr>
          <a:lstStyle/>
          <a:p>
            <a:pPr fontAlgn="base"/>
            <a:r>
              <a:rPr lang="ro-RO" sz="1600" b="1" dirty="0" smtClean="0"/>
              <a:t>Ziua a V-a                                                                                                                                                    Ziua a VI-a</a:t>
            </a:r>
          </a:p>
          <a:p>
            <a:pPr fontAlgn="base"/>
            <a:endParaRPr lang="en-GB" sz="1600" b="1" dirty="0" smtClean="0"/>
          </a:p>
          <a:p>
            <a:pPr fontAlgn="base"/>
            <a:r>
              <a:rPr lang="ro-RO" sz="1600" b="1" dirty="0" smtClean="0"/>
              <a:t>                                                                                                                                                       </a:t>
            </a:r>
          </a:p>
          <a:p>
            <a:pPr fontAlgn="base"/>
            <a:endParaRPr lang="ro-RO" sz="1600" b="1" dirty="0" smtClean="0"/>
          </a:p>
          <a:p>
            <a:pPr fontAlgn="base"/>
            <a:endParaRPr lang="vi-VN" sz="1600" dirty="0"/>
          </a:p>
        </p:txBody>
      </p:sp>
      <p:sp>
        <p:nvSpPr>
          <p:cNvPr id="2050" name="AutoShape 2" descr="blob:https://web.whatsapp.com/a1ad9773-f040-4297-9aae-67fad7af04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2052" name="AutoShape 4" descr="blob:https://web.whatsapp.com/a1ad9773-f040-4297-9aae-67fad7af04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2054" name="AutoShape 6" descr="blob:https://web.whatsapp.com/a1ad9773-f040-4297-9aae-67fad7af04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22" name="Rectangle 21"/>
          <p:cNvSpPr/>
          <p:nvPr/>
        </p:nvSpPr>
        <p:spPr>
          <a:xfrm>
            <a:off x="0" y="1676401"/>
            <a:ext cx="5257800" cy="646331"/>
          </a:xfrm>
          <a:prstGeom prst="rect">
            <a:avLst/>
          </a:prstGeom>
        </p:spPr>
        <p:txBody>
          <a:bodyPr wrap="square">
            <a:spAutoFit/>
          </a:bodyPr>
          <a:lstStyle/>
          <a:p>
            <a:r>
              <a:rPr lang="ro-RO" b="1" dirty="0" smtClean="0"/>
              <a:t>  Yoga în natură</a:t>
            </a:r>
          </a:p>
          <a:p>
            <a:endParaRPr lang="ro-RO" b="1" dirty="0" smtClean="0"/>
          </a:p>
        </p:txBody>
      </p:sp>
      <p:pic>
        <p:nvPicPr>
          <p:cNvPr id="20" name="Picture 19" descr="IMG-20220505-WA0069.jpg"/>
          <p:cNvPicPr>
            <a:picLocks noChangeAspect="1"/>
          </p:cNvPicPr>
          <p:nvPr/>
        </p:nvPicPr>
        <p:blipFill>
          <a:blip r:embed="rId2"/>
          <a:stretch>
            <a:fillRect/>
          </a:stretch>
        </p:blipFill>
        <p:spPr>
          <a:xfrm>
            <a:off x="228600" y="2095500"/>
            <a:ext cx="5867400" cy="4152900"/>
          </a:xfrm>
          <a:prstGeom prst="rect">
            <a:avLst/>
          </a:prstGeom>
        </p:spPr>
      </p:pic>
      <p:sp>
        <p:nvSpPr>
          <p:cNvPr id="25" name="Rectangle 24"/>
          <p:cNvSpPr/>
          <p:nvPr/>
        </p:nvSpPr>
        <p:spPr>
          <a:xfrm>
            <a:off x="9144000" y="1752600"/>
            <a:ext cx="1174681" cy="369332"/>
          </a:xfrm>
          <a:prstGeom prst="rect">
            <a:avLst/>
          </a:prstGeom>
        </p:spPr>
        <p:txBody>
          <a:bodyPr wrap="none">
            <a:spAutoFit/>
          </a:bodyPr>
          <a:lstStyle/>
          <a:p>
            <a:pPr marL="12700">
              <a:lnSpc>
                <a:spcPct val="100000"/>
              </a:lnSpc>
              <a:spcBef>
                <a:spcPts val="130"/>
              </a:spcBef>
            </a:pPr>
            <a:r>
              <a:rPr lang="en-GB" b="1" spc="15" dirty="0" err="1" smtClean="0">
                <a:solidFill>
                  <a:srgbClr val="31ADB8"/>
                </a:solidFill>
                <a:latin typeface="Arial"/>
                <a:cs typeface="Arial"/>
              </a:rPr>
              <a:t>Evaluare</a:t>
            </a:r>
            <a:endParaRPr lang="en-GB" dirty="0">
              <a:latin typeface="Arial"/>
              <a:cs typeface="Arial"/>
            </a:endParaRPr>
          </a:p>
        </p:txBody>
      </p:sp>
      <p:sp>
        <p:nvSpPr>
          <p:cNvPr id="26" name="object 5"/>
          <p:cNvSpPr/>
          <p:nvPr/>
        </p:nvSpPr>
        <p:spPr>
          <a:xfrm>
            <a:off x="6781800" y="2209800"/>
            <a:ext cx="460375" cy="463550"/>
          </a:xfrm>
          <a:custGeom>
            <a:avLst/>
            <a:gdLst/>
            <a:ahLst/>
            <a:cxnLst/>
            <a:rect l="l" t="t" r="r" b="b"/>
            <a:pathLst>
              <a:path w="460375" h="463550">
                <a:moveTo>
                  <a:pt x="130475" y="361061"/>
                </a:moveTo>
                <a:lnTo>
                  <a:pt x="98297" y="361061"/>
                </a:lnTo>
                <a:lnTo>
                  <a:pt x="106858" y="369583"/>
                </a:lnTo>
                <a:lnTo>
                  <a:pt x="116109" y="377428"/>
                </a:lnTo>
                <a:lnTo>
                  <a:pt x="125980" y="384581"/>
                </a:lnTo>
                <a:lnTo>
                  <a:pt x="136397" y="391033"/>
                </a:lnTo>
                <a:lnTo>
                  <a:pt x="135508" y="445262"/>
                </a:lnTo>
                <a:lnTo>
                  <a:pt x="203072" y="463296"/>
                </a:lnTo>
                <a:lnTo>
                  <a:pt x="229488" y="415925"/>
                </a:lnTo>
                <a:lnTo>
                  <a:pt x="242859" y="415498"/>
                </a:lnTo>
                <a:lnTo>
                  <a:pt x="256063" y="414035"/>
                </a:lnTo>
                <a:lnTo>
                  <a:pt x="269029" y="411549"/>
                </a:lnTo>
                <a:lnTo>
                  <a:pt x="281686" y="408050"/>
                </a:lnTo>
                <a:lnTo>
                  <a:pt x="376703" y="408050"/>
                </a:lnTo>
                <a:lnTo>
                  <a:pt x="371977" y="395724"/>
                </a:lnTo>
                <a:lnTo>
                  <a:pt x="229818" y="395724"/>
                </a:lnTo>
                <a:lnTo>
                  <a:pt x="186562" y="390144"/>
                </a:lnTo>
                <a:lnTo>
                  <a:pt x="146307" y="373357"/>
                </a:lnTo>
                <a:lnTo>
                  <a:pt x="130475" y="361061"/>
                </a:lnTo>
                <a:close/>
              </a:path>
              <a:path w="460375" h="463550">
                <a:moveTo>
                  <a:pt x="376703" y="408050"/>
                </a:moveTo>
                <a:lnTo>
                  <a:pt x="281686" y="408050"/>
                </a:lnTo>
                <a:lnTo>
                  <a:pt x="276478" y="411734"/>
                </a:lnTo>
                <a:lnTo>
                  <a:pt x="319913" y="449452"/>
                </a:lnTo>
                <a:lnTo>
                  <a:pt x="377189" y="409321"/>
                </a:lnTo>
                <a:lnTo>
                  <a:pt x="376703" y="408050"/>
                </a:lnTo>
                <a:close/>
              </a:path>
              <a:path w="460375" h="463550">
                <a:moveTo>
                  <a:pt x="321761" y="70991"/>
                </a:moveTo>
                <a:lnTo>
                  <a:pt x="227499" y="70991"/>
                </a:lnTo>
                <a:lnTo>
                  <a:pt x="270763" y="76580"/>
                </a:lnTo>
                <a:lnTo>
                  <a:pt x="311010" y="93314"/>
                </a:lnTo>
                <a:lnTo>
                  <a:pt x="344278" y="119135"/>
                </a:lnTo>
                <a:lnTo>
                  <a:pt x="369474" y="152146"/>
                </a:lnTo>
                <a:lnTo>
                  <a:pt x="385506" y="190448"/>
                </a:lnTo>
                <a:lnTo>
                  <a:pt x="391278" y="232144"/>
                </a:lnTo>
                <a:lnTo>
                  <a:pt x="385699" y="275336"/>
                </a:lnTo>
                <a:lnTo>
                  <a:pt x="368902" y="315528"/>
                </a:lnTo>
                <a:lnTo>
                  <a:pt x="343017" y="348760"/>
                </a:lnTo>
                <a:lnTo>
                  <a:pt x="309943" y="373935"/>
                </a:lnTo>
                <a:lnTo>
                  <a:pt x="271577" y="389955"/>
                </a:lnTo>
                <a:lnTo>
                  <a:pt x="229818" y="395724"/>
                </a:lnTo>
                <a:lnTo>
                  <a:pt x="371977" y="395724"/>
                </a:lnTo>
                <a:lnTo>
                  <a:pt x="359028" y="361950"/>
                </a:lnTo>
                <a:lnTo>
                  <a:pt x="365974" y="354687"/>
                </a:lnTo>
                <a:lnTo>
                  <a:pt x="372490" y="346995"/>
                </a:lnTo>
                <a:lnTo>
                  <a:pt x="378531" y="338875"/>
                </a:lnTo>
                <a:lnTo>
                  <a:pt x="384047" y="330326"/>
                </a:lnTo>
                <a:lnTo>
                  <a:pt x="439693" y="330326"/>
                </a:lnTo>
                <a:lnTo>
                  <a:pt x="457580" y="263778"/>
                </a:lnTo>
                <a:lnTo>
                  <a:pt x="411861" y="238506"/>
                </a:lnTo>
                <a:lnTo>
                  <a:pt x="411860" y="224891"/>
                </a:lnTo>
                <a:lnTo>
                  <a:pt x="410876" y="212216"/>
                </a:lnTo>
                <a:lnTo>
                  <a:pt x="408860" y="199322"/>
                </a:lnTo>
                <a:lnTo>
                  <a:pt x="405891" y="186689"/>
                </a:lnTo>
                <a:lnTo>
                  <a:pt x="442467" y="153797"/>
                </a:lnTo>
                <a:lnTo>
                  <a:pt x="416357" y="104901"/>
                </a:lnTo>
                <a:lnTo>
                  <a:pt x="358393" y="104901"/>
                </a:lnTo>
                <a:lnTo>
                  <a:pt x="349738" y="96398"/>
                </a:lnTo>
                <a:lnTo>
                  <a:pt x="340391" y="88598"/>
                </a:lnTo>
                <a:lnTo>
                  <a:pt x="330426" y="81488"/>
                </a:lnTo>
                <a:lnTo>
                  <a:pt x="319913" y="75056"/>
                </a:lnTo>
                <a:lnTo>
                  <a:pt x="321698" y="75056"/>
                </a:lnTo>
                <a:lnTo>
                  <a:pt x="321761" y="70991"/>
                </a:lnTo>
                <a:close/>
              </a:path>
              <a:path w="460375" h="463550">
                <a:moveTo>
                  <a:pt x="220182" y="92172"/>
                </a:moveTo>
                <a:lnTo>
                  <a:pt x="177408" y="101506"/>
                </a:lnTo>
                <a:lnTo>
                  <a:pt x="139847" y="123136"/>
                </a:lnTo>
                <a:lnTo>
                  <a:pt x="110362" y="155421"/>
                </a:lnTo>
                <a:lnTo>
                  <a:pt x="91820" y="196723"/>
                </a:lnTo>
                <a:lnTo>
                  <a:pt x="87184" y="241768"/>
                </a:lnTo>
                <a:lnTo>
                  <a:pt x="96551" y="284472"/>
                </a:lnTo>
                <a:lnTo>
                  <a:pt x="118256" y="321977"/>
                </a:lnTo>
                <a:lnTo>
                  <a:pt x="150635" y="351423"/>
                </a:lnTo>
                <a:lnTo>
                  <a:pt x="192024" y="369950"/>
                </a:lnTo>
                <a:lnTo>
                  <a:pt x="237132" y="374539"/>
                </a:lnTo>
                <a:lnTo>
                  <a:pt x="279881" y="365173"/>
                </a:lnTo>
                <a:lnTo>
                  <a:pt x="317424" y="343506"/>
                </a:lnTo>
                <a:lnTo>
                  <a:pt x="342178" y="316380"/>
                </a:lnTo>
                <a:lnTo>
                  <a:pt x="240172" y="316380"/>
                </a:lnTo>
                <a:lnTo>
                  <a:pt x="206882" y="314325"/>
                </a:lnTo>
                <a:lnTo>
                  <a:pt x="177059" y="299487"/>
                </a:lnTo>
                <a:lnTo>
                  <a:pt x="155940" y="275256"/>
                </a:lnTo>
                <a:lnTo>
                  <a:pt x="145464" y="244905"/>
                </a:lnTo>
                <a:lnTo>
                  <a:pt x="147574" y="211709"/>
                </a:lnTo>
                <a:lnTo>
                  <a:pt x="162377" y="181903"/>
                </a:lnTo>
                <a:lnTo>
                  <a:pt x="186658" y="160813"/>
                </a:lnTo>
                <a:lnTo>
                  <a:pt x="217082" y="150344"/>
                </a:lnTo>
                <a:lnTo>
                  <a:pt x="342276" y="150344"/>
                </a:lnTo>
                <a:lnTo>
                  <a:pt x="339034" y="144739"/>
                </a:lnTo>
                <a:lnTo>
                  <a:pt x="306679" y="115300"/>
                </a:lnTo>
                <a:lnTo>
                  <a:pt x="265302" y="96774"/>
                </a:lnTo>
                <a:lnTo>
                  <a:pt x="220182" y="92172"/>
                </a:lnTo>
                <a:close/>
              </a:path>
              <a:path w="460375" h="463550">
                <a:moveTo>
                  <a:pt x="18161" y="140843"/>
                </a:moveTo>
                <a:lnTo>
                  <a:pt x="0" y="208407"/>
                </a:lnTo>
                <a:lnTo>
                  <a:pt x="45084" y="233299"/>
                </a:lnTo>
                <a:lnTo>
                  <a:pt x="45465" y="245131"/>
                </a:lnTo>
                <a:lnTo>
                  <a:pt x="46608" y="256809"/>
                </a:lnTo>
                <a:lnTo>
                  <a:pt x="48513" y="268321"/>
                </a:lnTo>
                <a:lnTo>
                  <a:pt x="51180" y="279653"/>
                </a:lnTo>
                <a:lnTo>
                  <a:pt x="12953" y="310642"/>
                </a:lnTo>
                <a:lnTo>
                  <a:pt x="42544" y="373888"/>
                </a:lnTo>
                <a:lnTo>
                  <a:pt x="99059" y="362965"/>
                </a:lnTo>
                <a:lnTo>
                  <a:pt x="98297" y="361061"/>
                </a:lnTo>
                <a:lnTo>
                  <a:pt x="130475" y="361061"/>
                </a:lnTo>
                <a:lnTo>
                  <a:pt x="113015" y="347500"/>
                </a:lnTo>
                <a:lnTo>
                  <a:pt x="87788" y="314467"/>
                </a:lnTo>
                <a:lnTo>
                  <a:pt x="71726" y="276154"/>
                </a:lnTo>
                <a:lnTo>
                  <a:pt x="65930" y="234454"/>
                </a:lnTo>
                <a:lnTo>
                  <a:pt x="71500" y="191262"/>
                </a:lnTo>
                <a:lnTo>
                  <a:pt x="88307" y="151078"/>
                </a:lnTo>
                <a:lnTo>
                  <a:pt x="95599" y="141732"/>
                </a:lnTo>
                <a:lnTo>
                  <a:pt x="69722" y="141732"/>
                </a:lnTo>
                <a:lnTo>
                  <a:pt x="18161" y="140843"/>
                </a:lnTo>
                <a:close/>
              </a:path>
              <a:path w="460375" h="463550">
                <a:moveTo>
                  <a:pt x="439693" y="330326"/>
                </a:moveTo>
                <a:lnTo>
                  <a:pt x="384047" y="330326"/>
                </a:lnTo>
                <a:lnTo>
                  <a:pt x="439419" y="331343"/>
                </a:lnTo>
                <a:lnTo>
                  <a:pt x="439693" y="330326"/>
                </a:lnTo>
                <a:close/>
              </a:path>
              <a:path w="460375" h="463550">
                <a:moveTo>
                  <a:pt x="342276" y="150344"/>
                </a:moveTo>
                <a:lnTo>
                  <a:pt x="217082" y="150344"/>
                </a:lnTo>
                <a:lnTo>
                  <a:pt x="250316" y="152400"/>
                </a:lnTo>
                <a:lnTo>
                  <a:pt x="280195" y="167183"/>
                </a:lnTo>
                <a:lnTo>
                  <a:pt x="301323" y="191420"/>
                </a:lnTo>
                <a:lnTo>
                  <a:pt x="311806" y="221801"/>
                </a:lnTo>
                <a:lnTo>
                  <a:pt x="309752" y="255015"/>
                </a:lnTo>
                <a:lnTo>
                  <a:pt x="294894" y="284821"/>
                </a:lnTo>
                <a:lnTo>
                  <a:pt x="270605" y="305911"/>
                </a:lnTo>
                <a:lnTo>
                  <a:pt x="240172" y="316380"/>
                </a:lnTo>
                <a:lnTo>
                  <a:pt x="342178" y="316380"/>
                </a:lnTo>
                <a:lnTo>
                  <a:pt x="346915" y="311189"/>
                </a:lnTo>
                <a:lnTo>
                  <a:pt x="365505" y="269875"/>
                </a:lnTo>
                <a:lnTo>
                  <a:pt x="370093" y="224891"/>
                </a:lnTo>
                <a:lnTo>
                  <a:pt x="360720" y="182224"/>
                </a:lnTo>
                <a:lnTo>
                  <a:pt x="342276" y="150344"/>
                </a:lnTo>
                <a:close/>
              </a:path>
              <a:path w="460375" h="463550">
                <a:moveTo>
                  <a:pt x="136778" y="17906"/>
                </a:moveTo>
                <a:lnTo>
                  <a:pt x="77469" y="54864"/>
                </a:lnTo>
                <a:lnTo>
                  <a:pt x="94741" y="108076"/>
                </a:lnTo>
                <a:lnTo>
                  <a:pt x="87796" y="115835"/>
                </a:lnTo>
                <a:lnTo>
                  <a:pt x="81279" y="124047"/>
                </a:lnTo>
                <a:lnTo>
                  <a:pt x="75239" y="132687"/>
                </a:lnTo>
                <a:lnTo>
                  <a:pt x="69722" y="141732"/>
                </a:lnTo>
                <a:lnTo>
                  <a:pt x="95599" y="141732"/>
                </a:lnTo>
                <a:lnTo>
                  <a:pt x="114215" y="117870"/>
                </a:lnTo>
                <a:lnTo>
                  <a:pt x="147319" y="92725"/>
                </a:lnTo>
                <a:lnTo>
                  <a:pt x="185716" y="76736"/>
                </a:lnTo>
                <a:lnTo>
                  <a:pt x="227499" y="70991"/>
                </a:lnTo>
                <a:lnTo>
                  <a:pt x="321761" y="70991"/>
                </a:lnTo>
                <a:lnTo>
                  <a:pt x="321961" y="58039"/>
                </a:lnTo>
                <a:lnTo>
                  <a:pt x="177800" y="58039"/>
                </a:lnTo>
                <a:lnTo>
                  <a:pt x="178307" y="57784"/>
                </a:lnTo>
                <a:lnTo>
                  <a:pt x="136778" y="17906"/>
                </a:lnTo>
                <a:close/>
              </a:path>
              <a:path w="460375" h="463550">
                <a:moveTo>
                  <a:pt x="409575" y="92201"/>
                </a:moveTo>
                <a:lnTo>
                  <a:pt x="358393" y="104901"/>
                </a:lnTo>
                <a:lnTo>
                  <a:pt x="416357" y="104901"/>
                </a:lnTo>
                <a:lnTo>
                  <a:pt x="409575" y="92201"/>
                </a:lnTo>
                <a:close/>
              </a:path>
              <a:path w="460375" h="463550">
                <a:moveTo>
                  <a:pt x="321698" y="75056"/>
                </a:moveTo>
                <a:lnTo>
                  <a:pt x="319913" y="75056"/>
                </a:lnTo>
                <a:lnTo>
                  <a:pt x="321690" y="75565"/>
                </a:lnTo>
                <a:lnTo>
                  <a:pt x="321698" y="75056"/>
                </a:lnTo>
                <a:close/>
              </a:path>
              <a:path w="460375" h="463550">
                <a:moveTo>
                  <a:pt x="255015" y="0"/>
                </a:moveTo>
                <a:lnTo>
                  <a:pt x="227075" y="50292"/>
                </a:lnTo>
                <a:lnTo>
                  <a:pt x="228853" y="50673"/>
                </a:lnTo>
                <a:lnTo>
                  <a:pt x="215786" y="51055"/>
                </a:lnTo>
                <a:lnTo>
                  <a:pt x="202898" y="52403"/>
                </a:lnTo>
                <a:lnTo>
                  <a:pt x="190224" y="54727"/>
                </a:lnTo>
                <a:lnTo>
                  <a:pt x="177800" y="58039"/>
                </a:lnTo>
                <a:lnTo>
                  <a:pt x="321961" y="58039"/>
                </a:lnTo>
                <a:lnTo>
                  <a:pt x="322579" y="18033"/>
                </a:lnTo>
                <a:lnTo>
                  <a:pt x="255015" y="0"/>
                </a:lnTo>
                <a:close/>
              </a:path>
              <a:path w="460375" h="463550">
                <a:moveTo>
                  <a:pt x="460247" y="109727"/>
                </a:moveTo>
                <a:lnTo>
                  <a:pt x="458850" y="111251"/>
                </a:lnTo>
                <a:lnTo>
                  <a:pt x="459613" y="112268"/>
                </a:lnTo>
                <a:lnTo>
                  <a:pt x="460247" y="109727"/>
                </a:lnTo>
                <a:close/>
              </a:path>
            </a:pathLst>
          </a:custGeom>
          <a:solidFill>
            <a:srgbClr val="31ADB8"/>
          </a:solidFill>
        </p:spPr>
        <p:txBody>
          <a:bodyPr wrap="square" lIns="0" tIns="0" rIns="0" bIns="0" rtlCol="0"/>
          <a:lstStyle/>
          <a:p>
            <a:endParaRPr/>
          </a:p>
        </p:txBody>
      </p:sp>
      <p:sp>
        <p:nvSpPr>
          <p:cNvPr id="27" name="Rectangle 26"/>
          <p:cNvSpPr/>
          <p:nvPr/>
        </p:nvSpPr>
        <p:spPr>
          <a:xfrm>
            <a:off x="6934200" y="2286000"/>
            <a:ext cx="4648200" cy="523220"/>
          </a:xfrm>
          <a:prstGeom prst="rect">
            <a:avLst/>
          </a:prstGeom>
        </p:spPr>
        <p:txBody>
          <a:bodyPr wrap="square">
            <a:spAutoFit/>
          </a:bodyPr>
          <a:lstStyle/>
          <a:p>
            <a:pPr marL="12700" marR="5080" algn="ctr">
              <a:lnSpc>
                <a:spcPct val="100000"/>
              </a:lnSpc>
              <a:spcBef>
                <a:spcPts val="95"/>
              </a:spcBef>
            </a:pPr>
            <a:r>
              <a:rPr lang="vi-VN" sz="1400" b="1" spc="-5" dirty="0" smtClean="0">
                <a:solidFill>
                  <a:srgbClr val="404040"/>
                </a:solidFill>
                <a:cs typeface="Arial"/>
              </a:rPr>
              <a:t>analiza </a:t>
            </a:r>
            <a:r>
              <a:rPr lang="vi-VN" sz="1400" b="1" spc="-10" dirty="0" smtClean="0">
                <a:solidFill>
                  <a:srgbClr val="404040"/>
                </a:solidFill>
                <a:cs typeface="Arial"/>
              </a:rPr>
              <a:t>răspunsurilor </a:t>
            </a:r>
            <a:r>
              <a:rPr lang="vi-VN" sz="1400" b="1" spc="-430" dirty="0" smtClean="0">
                <a:solidFill>
                  <a:srgbClr val="404040"/>
                </a:solidFill>
                <a:cs typeface="Arial"/>
              </a:rPr>
              <a:t> </a:t>
            </a:r>
            <a:r>
              <a:rPr lang="vi-VN" sz="1400" b="1" spc="-5" dirty="0" smtClean="0">
                <a:solidFill>
                  <a:srgbClr val="404040"/>
                </a:solidFill>
                <a:cs typeface="Arial"/>
              </a:rPr>
              <a:t>la</a:t>
            </a:r>
            <a:r>
              <a:rPr lang="vi-VN" sz="1400" b="1" spc="5" dirty="0" smtClean="0">
                <a:solidFill>
                  <a:srgbClr val="404040"/>
                </a:solidFill>
                <a:cs typeface="Arial"/>
              </a:rPr>
              <a:t> </a:t>
            </a:r>
            <a:r>
              <a:rPr lang="vi-VN" sz="1400" b="1" spc="-10" dirty="0" smtClean="0">
                <a:solidFill>
                  <a:srgbClr val="404040"/>
                </a:solidFill>
                <a:cs typeface="Arial"/>
              </a:rPr>
              <a:t>activitățile</a:t>
            </a:r>
            <a:endParaRPr lang="vi-VN" sz="1400" dirty="0" smtClean="0">
              <a:cs typeface="Arial"/>
            </a:endParaRPr>
          </a:p>
          <a:p>
            <a:pPr marL="1905" algn="ctr">
              <a:lnSpc>
                <a:spcPct val="100000"/>
              </a:lnSpc>
            </a:pPr>
            <a:r>
              <a:rPr lang="vi-VN" sz="1400" b="1" spc="-10" dirty="0" smtClean="0">
                <a:solidFill>
                  <a:srgbClr val="404040"/>
                </a:solidFill>
                <a:cs typeface="Arial"/>
              </a:rPr>
              <a:t>desfășurate</a:t>
            </a:r>
            <a:endParaRPr lang="vi-VN" sz="1400" dirty="0">
              <a:cs typeface="Arial"/>
            </a:endParaRPr>
          </a:p>
        </p:txBody>
      </p:sp>
      <p:sp>
        <p:nvSpPr>
          <p:cNvPr id="28" name="object 13"/>
          <p:cNvSpPr/>
          <p:nvPr/>
        </p:nvSpPr>
        <p:spPr>
          <a:xfrm>
            <a:off x="6781800" y="2667000"/>
            <a:ext cx="478790" cy="447040"/>
          </a:xfrm>
          <a:custGeom>
            <a:avLst/>
            <a:gdLst/>
            <a:ahLst/>
            <a:cxnLst/>
            <a:rect l="l" t="t" r="r" b="b"/>
            <a:pathLst>
              <a:path w="478789" h="447039">
                <a:moveTo>
                  <a:pt x="273812" y="426466"/>
                </a:moveTo>
                <a:lnTo>
                  <a:pt x="201930" y="426466"/>
                </a:lnTo>
                <a:lnTo>
                  <a:pt x="196723" y="430911"/>
                </a:lnTo>
                <a:lnTo>
                  <a:pt x="196723" y="442087"/>
                </a:lnTo>
                <a:lnTo>
                  <a:pt x="201930" y="446532"/>
                </a:lnTo>
                <a:lnTo>
                  <a:pt x="273812" y="446532"/>
                </a:lnTo>
                <a:lnTo>
                  <a:pt x="278892" y="442087"/>
                </a:lnTo>
                <a:lnTo>
                  <a:pt x="278892" y="430911"/>
                </a:lnTo>
                <a:lnTo>
                  <a:pt x="273812" y="426466"/>
                </a:lnTo>
                <a:close/>
              </a:path>
              <a:path w="478789" h="447039">
                <a:moveTo>
                  <a:pt x="282956" y="395350"/>
                </a:moveTo>
                <a:lnTo>
                  <a:pt x="192786" y="395350"/>
                </a:lnTo>
                <a:lnTo>
                  <a:pt x="187706" y="399923"/>
                </a:lnTo>
                <a:lnTo>
                  <a:pt x="187706" y="410972"/>
                </a:lnTo>
                <a:lnTo>
                  <a:pt x="192786" y="415417"/>
                </a:lnTo>
                <a:lnTo>
                  <a:pt x="282956" y="415417"/>
                </a:lnTo>
                <a:lnTo>
                  <a:pt x="288036" y="410972"/>
                </a:lnTo>
                <a:lnTo>
                  <a:pt x="288036" y="399923"/>
                </a:lnTo>
                <a:lnTo>
                  <a:pt x="282956" y="395350"/>
                </a:lnTo>
                <a:close/>
              </a:path>
              <a:path w="478789" h="447039">
                <a:moveTo>
                  <a:pt x="287528" y="364363"/>
                </a:moveTo>
                <a:lnTo>
                  <a:pt x="188213" y="364363"/>
                </a:lnTo>
                <a:lnTo>
                  <a:pt x="183134" y="368808"/>
                </a:lnTo>
                <a:lnTo>
                  <a:pt x="183134" y="379857"/>
                </a:lnTo>
                <a:lnTo>
                  <a:pt x="188213" y="384429"/>
                </a:lnTo>
                <a:lnTo>
                  <a:pt x="287528" y="384429"/>
                </a:lnTo>
                <a:lnTo>
                  <a:pt x="292608" y="379857"/>
                </a:lnTo>
                <a:lnTo>
                  <a:pt x="292608" y="368808"/>
                </a:lnTo>
                <a:lnTo>
                  <a:pt x="287528" y="364363"/>
                </a:lnTo>
                <a:close/>
              </a:path>
              <a:path w="478789" h="447039">
                <a:moveTo>
                  <a:pt x="238506" y="347472"/>
                </a:moveTo>
                <a:lnTo>
                  <a:pt x="237236" y="347472"/>
                </a:lnTo>
                <a:lnTo>
                  <a:pt x="237871" y="347980"/>
                </a:lnTo>
                <a:lnTo>
                  <a:pt x="238506" y="347472"/>
                </a:lnTo>
                <a:close/>
              </a:path>
              <a:path w="478789" h="447039">
                <a:moveTo>
                  <a:pt x="237871" y="78612"/>
                </a:moveTo>
                <a:lnTo>
                  <a:pt x="190071" y="86788"/>
                </a:lnTo>
                <a:lnTo>
                  <a:pt x="148082" y="111252"/>
                </a:lnTo>
                <a:lnTo>
                  <a:pt x="120149" y="148169"/>
                </a:lnTo>
                <a:lnTo>
                  <a:pt x="110839" y="190182"/>
                </a:lnTo>
                <a:lnTo>
                  <a:pt x="120149" y="232195"/>
                </a:lnTo>
                <a:lnTo>
                  <a:pt x="148082" y="269113"/>
                </a:lnTo>
                <a:lnTo>
                  <a:pt x="178562" y="295910"/>
                </a:lnTo>
                <a:lnTo>
                  <a:pt x="178562" y="325755"/>
                </a:lnTo>
                <a:lnTo>
                  <a:pt x="180500" y="334184"/>
                </a:lnTo>
                <a:lnTo>
                  <a:pt x="185785" y="341090"/>
                </a:lnTo>
                <a:lnTo>
                  <a:pt x="193617" y="345757"/>
                </a:lnTo>
                <a:lnTo>
                  <a:pt x="203200" y="347472"/>
                </a:lnTo>
                <a:lnTo>
                  <a:pt x="272542" y="347472"/>
                </a:lnTo>
                <a:lnTo>
                  <a:pt x="277510" y="346583"/>
                </a:lnTo>
                <a:lnTo>
                  <a:pt x="206121" y="346583"/>
                </a:lnTo>
                <a:lnTo>
                  <a:pt x="202946" y="344297"/>
                </a:lnTo>
                <a:lnTo>
                  <a:pt x="202463" y="339979"/>
                </a:lnTo>
                <a:lnTo>
                  <a:pt x="190616" y="220980"/>
                </a:lnTo>
                <a:lnTo>
                  <a:pt x="190373" y="217932"/>
                </a:lnTo>
                <a:lnTo>
                  <a:pt x="193040" y="215011"/>
                </a:lnTo>
                <a:lnTo>
                  <a:pt x="196596" y="214757"/>
                </a:lnTo>
                <a:lnTo>
                  <a:pt x="209677" y="214757"/>
                </a:lnTo>
                <a:lnTo>
                  <a:pt x="209677" y="203073"/>
                </a:lnTo>
                <a:lnTo>
                  <a:pt x="212725" y="200406"/>
                </a:lnTo>
                <a:lnTo>
                  <a:pt x="362637" y="200406"/>
                </a:lnTo>
                <a:lnTo>
                  <a:pt x="364902" y="190182"/>
                </a:lnTo>
                <a:lnTo>
                  <a:pt x="355592" y="148169"/>
                </a:lnTo>
                <a:lnTo>
                  <a:pt x="327660" y="111252"/>
                </a:lnTo>
                <a:lnTo>
                  <a:pt x="285670" y="86788"/>
                </a:lnTo>
                <a:lnTo>
                  <a:pt x="262133" y="80658"/>
                </a:lnTo>
                <a:lnTo>
                  <a:pt x="237871" y="78612"/>
                </a:lnTo>
                <a:close/>
              </a:path>
              <a:path w="478789" h="447039">
                <a:moveTo>
                  <a:pt x="209677" y="222758"/>
                </a:moveTo>
                <a:lnTo>
                  <a:pt x="204088" y="222758"/>
                </a:lnTo>
                <a:lnTo>
                  <a:pt x="207021" y="252093"/>
                </a:lnTo>
                <a:lnTo>
                  <a:pt x="212840" y="310715"/>
                </a:lnTo>
                <a:lnTo>
                  <a:pt x="215773" y="339979"/>
                </a:lnTo>
                <a:lnTo>
                  <a:pt x="216154" y="343281"/>
                </a:lnTo>
                <a:lnTo>
                  <a:pt x="213360" y="346075"/>
                </a:lnTo>
                <a:lnTo>
                  <a:pt x="206121" y="346583"/>
                </a:lnTo>
                <a:lnTo>
                  <a:pt x="277510" y="346583"/>
                </a:lnTo>
                <a:lnTo>
                  <a:pt x="279640" y="346202"/>
                </a:lnTo>
                <a:lnTo>
                  <a:pt x="268986" y="346202"/>
                </a:lnTo>
                <a:lnTo>
                  <a:pt x="265303" y="345948"/>
                </a:lnTo>
                <a:lnTo>
                  <a:pt x="261620" y="345567"/>
                </a:lnTo>
                <a:lnTo>
                  <a:pt x="258953" y="342646"/>
                </a:lnTo>
                <a:lnTo>
                  <a:pt x="271540" y="237490"/>
                </a:lnTo>
                <a:lnTo>
                  <a:pt x="212725" y="237490"/>
                </a:lnTo>
                <a:lnTo>
                  <a:pt x="209677" y="234823"/>
                </a:lnTo>
                <a:lnTo>
                  <a:pt x="209677" y="222758"/>
                </a:lnTo>
                <a:close/>
              </a:path>
              <a:path w="478789" h="447039">
                <a:moveTo>
                  <a:pt x="359513" y="214503"/>
                </a:moveTo>
                <a:lnTo>
                  <a:pt x="281050" y="214503"/>
                </a:lnTo>
                <a:lnTo>
                  <a:pt x="284607" y="214884"/>
                </a:lnTo>
                <a:lnTo>
                  <a:pt x="287274" y="217678"/>
                </a:lnTo>
                <a:lnTo>
                  <a:pt x="286877" y="221107"/>
                </a:lnTo>
                <a:lnTo>
                  <a:pt x="283293" y="250890"/>
                </a:lnTo>
                <a:lnTo>
                  <a:pt x="272161" y="343916"/>
                </a:lnTo>
                <a:lnTo>
                  <a:pt x="268986" y="346202"/>
                </a:lnTo>
                <a:lnTo>
                  <a:pt x="279640" y="346202"/>
                </a:lnTo>
                <a:lnTo>
                  <a:pt x="282124" y="345757"/>
                </a:lnTo>
                <a:lnTo>
                  <a:pt x="289956" y="341090"/>
                </a:lnTo>
                <a:lnTo>
                  <a:pt x="295241" y="334184"/>
                </a:lnTo>
                <a:lnTo>
                  <a:pt x="297180" y="325755"/>
                </a:lnTo>
                <a:lnTo>
                  <a:pt x="297180" y="295910"/>
                </a:lnTo>
                <a:lnTo>
                  <a:pt x="327660" y="269113"/>
                </a:lnTo>
                <a:lnTo>
                  <a:pt x="355592" y="232195"/>
                </a:lnTo>
                <a:lnTo>
                  <a:pt x="359513" y="214503"/>
                </a:lnTo>
                <a:close/>
              </a:path>
              <a:path w="478789" h="447039">
                <a:moveTo>
                  <a:pt x="232029" y="222758"/>
                </a:moveTo>
                <a:lnTo>
                  <a:pt x="223012" y="222758"/>
                </a:lnTo>
                <a:lnTo>
                  <a:pt x="223012" y="234823"/>
                </a:lnTo>
                <a:lnTo>
                  <a:pt x="219963" y="237490"/>
                </a:lnTo>
                <a:lnTo>
                  <a:pt x="235077" y="237490"/>
                </a:lnTo>
                <a:lnTo>
                  <a:pt x="232029" y="234823"/>
                </a:lnTo>
                <a:lnTo>
                  <a:pt x="232029" y="222758"/>
                </a:lnTo>
                <a:close/>
              </a:path>
              <a:path w="478789" h="447039">
                <a:moveTo>
                  <a:pt x="254381" y="222758"/>
                </a:moveTo>
                <a:lnTo>
                  <a:pt x="245363" y="222758"/>
                </a:lnTo>
                <a:lnTo>
                  <a:pt x="245363" y="234823"/>
                </a:lnTo>
                <a:lnTo>
                  <a:pt x="242316" y="237490"/>
                </a:lnTo>
                <a:lnTo>
                  <a:pt x="257429" y="237490"/>
                </a:lnTo>
                <a:lnTo>
                  <a:pt x="254381" y="234823"/>
                </a:lnTo>
                <a:lnTo>
                  <a:pt x="254381" y="222758"/>
                </a:lnTo>
                <a:close/>
              </a:path>
              <a:path w="478789" h="447039">
                <a:moveTo>
                  <a:pt x="273304" y="222758"/>
                </a:moveTo>
                <a:lnTo>
                  <a:pt x="267716" y="222758"/>
                </a:lnTo>
                <a:lnTo>
                  <a:pt x="267716" y="234823"/>
                </a:lnTo>
                <a:lnTo>
                  <a:pt x="264668" y="237490"/>
                </a:lnTo>
                <a:lnTo>
                  <a:pt x="271540" y="237490"/>
                </a:lnTo>
                <a:lnTo>
                  <a:pt x="273304" y="222758"/>
                </a:lnTo>
                <a:close/>
              </a:path>
              <a:path w="478789" h="447039">
                <a:moveTo>
                  <a:pt x="209677" y="214757"/>
                </a:moveTo>
                <a:lnTo>
                  <a:pt x="196596" y="214757"/>
                </a:lnTo>
                <a:lnTo>
                  <a:pt x="198374" y="215265"/>
                </a:lnTo>
                <a:lnTo>
                  <a:pt x="198628" y="215011"/>
                </a:lnTo>
                <a:lnTo>
                  <a:pt x="209677" y="215011"/>
                </a:lnTo>
                <a:lnTo>
                  <a:pt x="209677" y="214757"/>
                </a:lnTo>
                <a:close/>
              </a:path>
              <a:path w="478789" h="447039">
                <a:moveTo>
                  <a:pt x="362637" y="200406"/>
                </a:moveTo>
                <a:lnTo>
                  <a:pt x="264668" y="200406"/>
                </a:lnTo>
                <a:lnTo>
                  <a:pt x="267716" y="203073"/>
                </a:lnTo>
                <a:lnTo>
                  <a:pt x="267716" y="215011"/>
                </a:lnTo>
                <a:lnTo>
                  <a:pt x="278511" y="215011"/>
                </a:lnTo>
                <a:lnTo>
                  <a:pt x="278765" y="215137"/>
                </a:lnTo>
                <a:lnTo>
                  <a:pt x="279400" y="214503"/>
                </a:lnTo>
                <a:lnTo>
                  <a:pt x="359513" y="214503"/>
                </a:lnTo>
                <a:lnTo>
                  <a:pt x="362637" y="200406"/>
                </a:lnTo>
                <a:close/>
              </a:path>
              <a:path w="478789" h="447039">
                <a:moveTo>
                  <a:pt x="235077" y="200406"/>
                </a:moveTo>
                <a:lnTo>
                  <a:pt x="219963" y="200406"/>
                </a:lnTo>
                <a:lnTo>
                  <a:pt x="223012" y="203073"/>
                </a:lnTo>
                <a:lnTo>
                  <a:pt x="223012" y="215011"/>
                </a:lnTo>
                <a:lnTo>
                  <a:pt x="232029" y="215011"/>
                </a:lnTo>
                <a:lnTo>
                  <a:pt x="232029" y="203073"/>
                </a:lnTo>
                <a:lnTo>
                  <a:pt x="235077" y="200406"/>
                </a:lnTo>
                <a:close/>
              </a:path>
              <a:path w="478789" h="447039">
                <a:moveTo>
                  <a:pt x="257429" y="200406"/>
                </a:moveTo>
                <a:lnTo>
                  <a:pt x="242316" y="200406"/>
                </a:lnTo>
                <a:lnTo>
                  <a:pt x="245363" y="203073"/>
                </a:lnTo>
                <a:lnTo>
                  <a:pt x="245363" y="215011"/>
                </a:lnTo>
                <a:lnTo>
                  <a:pt x="254381" y="215011"/>
                </a:lnTo>
                <a:lnTo>
                  <a:pt x="254381" y="203073"/>
                </a:lnTo>
                <a:lnTo>
                  <a:pt x="257429" y="200406"/>
                </a:lnTo>
                <a:close/>
              </a:path>
              <a:path w="478789" h="447039">
                <a:moveTo>
                  <a:pt x="56896" y="178688"/>
                </a:moveTo>
                <a:lnTo>
                  <a:pt x="5587" y="178688"/>
                </a:lnTo>
                <a:lnTo>
                  <a:pt x="0" y="183642"/>
                </a:lnTo>
                <a:lnTo>
                  <a:pt x="0" y="195707"/>
                </a:lnTo>
                <a:lnTo>
                  <a:pt x="5587" y="200660"/>
                </a:lnTo>
                <a:lnTo>
                  <a:pt x="56896" y="200660"/>
                </a:lnTo>
                <a:lnTo>
                  <a:pt x="62484" y="195707"/>
                </a:lnTo>
                <a:lnTo>
                  <a:pt x="62484" y="183642"/>
                </a:lnTo>
                <a:lnTo>
                  <a:pt x="56896" y="178688"/>
                </a:lnTo>
                <a:close/>
              </a:path>
              <a:path w="478789" h="447039">
                <a:moveTo>
                  <a:pt x="472948" y="178688"/>
                </a:moveTo>
                <a:lnTo>
                  <a:pt x="421640" y="178688"/>
                </a:lnTo>
                <a:lnTo>
                  <a:pt x="416052" y="183642"/>
                </a:lnTo>
                <a:lnTo>
                  <a:pt x="416052" y="195707"/>
                </a:lnTo>
                <a:lnTo>
                  <a:pt x="421640" y="200660"/>
                </a:lnTo>
                <a:lnTo>
                  <a:pt x="472948" y="200660"/>
                </a:lnTo>
                <a:lnTo>
                  <a:pt x="478536" y="195707"/>
                </a:lnTo>
                <a:lnTo>
                  <a:pt x="478536" y="183642"/>
                </a:lnTo>
                <a:lnTo>
                  <a:pt x="472948" y="178688"/>
                </a:lnTo>
                <a:close/>
              </a:path>
              <a:path w="478789" h="447039">
                <a:moveTo>
                  <a:pt x="417322" y="59309"/>
                </a:moveTo>
                <a:lnTo>
                  <a:pt x="410972" y="59309"/>
                </a:lnTo>
                <a:lnTo>
                  <a:pt x="407670" y="60325"/>
                </a:lnTo>
                <a:lnTo>
                  <a:pt x="405257" y="62484"/>
                </a:lnTo>
                <a:lnTo>
                  <a:pt x="373888" y="90043"/>
                </a:lnTo>
                <a:lnTo>
                  <a:pt x="373888" y="97028"/>
                </a:lnTo>
                <a:lnTo>
                  <a:pt x="383667" y="105537"/>
                </a:lnTo>
                <a:lnTo>
                  <a:pt x="391541" y="105537"/>
                </a:lnTo>
                <a:lnTo>
                  <a:pt x="396494" y="101346"/>
                </a:lnTo>
                <a:lnTo>
                  <a:pt x="422910" y="77978"/>
                </a:lnTo>
                <a:lnTo>
                  <a:pt x="427863" y="73787"/>
                </a:lnTo>
                <a:lnTo>
                  <a:pt x="427863" y="66802"/>
                </a:lnTo>
                <a:lnTo>
                  <a:pt x="422910" y="62484"/>
                </a:lnTo>
                <a:lnTo>
                  <a:pt x="420497" y="60325"/>
                </a:lnTo>
                <a:lnTo>
                  <a:pt x="417322" y="59309"/>
                </a:lnTo>
                <a:close/>
              </a:path>
              <a:path w="478789" h="447039">
                <a:moveTo>
                  <a:pt x="66675" y="59309"/>
                </a:moveTo>
                <a:lnTo>
                  <a:pt x="60198" y="59309"/>
                </a:lnTo>
                <a:lnTo>
                  <a:pt x="57023" y="60325"/>
                </a:lnTo>
                <a:lnTo>
                  <a:pt x="49784" y="66802"/>
                </a:lnTo>
                <a:lnTo>
                  <a:pt x="49784" y="73787"/>
                </a:lnTo>
                <a:lnTo>
                  <a:pt x="54610" y="77978"/>
                </a:lnTo>
                <a:lnTo>
                  <a:pt x="81153" y="101346"/>
                </a:lnTo>
                <a:lnTo>
                  <a:pt x="85979" y="105537"/>
                </a:lnTo>
                <a:lnTo>
                  <a:pt x="93853" y="105537"/>
                </a:lnTo>
                <a:lnTo>
                  <a:pt x="98806" y="101346"/>
                </a:lnTo>
                <a:lnTo>
                  <a:pt x="103632" y="97028"/>
                </a:lnTo>
                <a:lnTo>
                  <a:pt x="103632" y="90043"/>
                </a:lnTo>
                <a:lnTo>
                  <a:pt x="98806" y="85725"/>
                </a:lnTo>
                <a:lnTo>
                  <a:pt x="72262" y="62484"/>
                </a:lnTo>
                <a:lnTo>
                  <a:pt x="69850" y="60325"/>
                </a:lnTo>
                <a:lnTo>
                  <a:pt x="66675" y="59309"/>
                </a:lnTo>
                <a:close/>
              </a:path>
              <a:path w="478789" h="447039">
                <a:moveTo>
                  <a:pt x="246125" y="0"/>
                </a:moveTo>
                <a:lnTo>
                  <a:pt x="232410" y="0"/>
                </a:lnTo>
                <a:lnTo>
                  <a:pt x="226822" y="4953"/>
                </a:lnTo>
                <a:lnTo>
                  <a:pt x="226822" y="50037"/>
                </a:lnTo>
                <a:lnTo>
                  <a:pt x="232410" y="54863"/>
                </a:lnTo>
                <a:lnTo>
                  <a:pt x="246125" y="54863"/>
                </a:lnTo>
                <a:lnTo>
                  <a:pt x="251713" y="50037"/>
                </a:lnTo>
                <a:lnTo>
                  <a:pt x="251713" y="4953"/>
                </a:lnTo>
                <a:lnTo>
                  <a:pt x="246125" y="0"/>
                </a:lnTo>
                <a:close/>
              </a:path>
            </a:pathLst>
          </a:custGeom>
          <a:solidFill>
            <a:srgbClr val="31ADB8"/>
          </a:solidFill>
        </p:spPr>
        <p:txBody>
          <a:bodyPr wrap="square" lIns="0" tIns="0" rIns="0" bIns="0" rtlCol="0"/>
          <a:lstStyle/>
          <a:p>
            <a:endParaRPr/>
          </a:p>
        </p:txBody>
      </p:sp>
      <p:sp>
        <p:nvSpPr>
          <p:cNvPr id="29" name="Rectangle 28"/>
          <p:cNvSpPr/>
          <p:nvPr/>
        </p:nvSpPr>
        <p:spPr>
          <a:xfrm>
            <a:off x="7772400" y="2743200"/>
            <a:ext cx="2576667" cy="307777"/>
          </a:xfrm>
          <a:prstGeom prst="rect">
            <a:avLst/>
          </a:prstGeom>
        </p:spPr>
        <p:txBody>
          <a:bodyPr wrap="none">
            <a:spAutoFit/>
          </a:bodyPr>
          <a:lstStyle/>
          <a:p>
            <a:pPr marL="645160" marR="5080" indent="-632460">
              <a:lnSpc>
                <a:spcPct val="100000"/>
              </a:lnSpc>
              <a:spcBef>
                <a:spcPts val="95"/>
              </a:spcBef>
            </a:pPr>
            <a:r>
              <a:rPr lang="en-GB" sz="1400" b="1" spc="-5" dirty="0" err="1" smtClean="0">
                <a:solidFill>
                  <a:srgbClr val="404040"/>
                </a:solidFill>
                <a:latin typeface="Arial"/>
                <a:cs typeface="Arial"/>
              </a:rPr>
              <a:t>discuții</a:t>
            </a:r>
            <a:r>
              <a:rPr lang="en-GB" sz="1400" b="1" spc="-5" dirty="0" smtClean="0">
                <a:solidFill>
                  <a:srgbClr val="404040"/>
                </a:solidFill>
                <a:latin typeface="Arial"/>
                <a:cs typeface="Arial"/>
              </a:rPr>
              <a:t>, </a:t>
            </a:r>
            <a:r>
              <a:rPr lang="en-GB" sz="1400" b="1" spc="-5" dirty="0" err="1" smtClean="0">
                <a:solidFill>
                  <a:srgbClr val="404040"/>
                </a:solidFill>
                <a:latin typeface="Arial"/>
                <a:cs typeface="Arial"/>
              </a:rPr>
              <a:t>chestionare</a:t>
            </a:r>
            <a:r>
              <a:rPr lang="en-GB" sz="1400" b="1" spc="-5" dirty="0" smtClean="0">
                <a:solidFill>
                  <a:srgbClr val="404040"/>
                </a:solidFill>
                <a:latin typeface="Arial"/>
                <a:cs typeface="Arial"/>
              </a:rPr>
              <a:t> </a:t>
            </a:r>
            <a:r>
              <a:rPr lang="en-GB" sz="1400" b="1" spc="-434" dirty="0" smtClean="0">
                <a:solidFill>
                  <a:srgbClr val="404040"/>
                </a:solidFill>
                <a:latin typeface="Arial"/>
                <a:cs typeface="Arial"/>
              </a:rPr>
              <a:t> </a:t>
            </a:r>
            <a:r>
              <a:rPr lang="en-GB" sz="1400" b="1" spc="-5" dirty="0" err="1" smtClean="0">
                <a:solidFill>
                  <a:srgbClr val="404040"/>
                </a:solidFill>
                <a:latin typeface="Arial"/>
                <a:cs typeface="Arial"/>
              </a:rPr>
              <a:t>și</a:t>
            </a:r>
            <a:r>
              <a:rPr lang="en-GB" sz="1400" b="1" spc="-5" dirty="0" smtClean="0">
                <a:solidFill>
                  <a:srgbClr val="404040"/>
                </a:solidFill>
                <a:latin typeface="Arial"/>
                <a:cs typeface="Arial"/>
              </a:rPr>
              <a:t> </a:t>
            </a:r>
            <a:r>
              <a:rPr lang="en-GB" sz="1400" b="1" spc="-5" dirty="0" err="1" smtClean="0">
                <a:solidFill>
                  <a:srgbClr val="404040"/>
                </a:solidFill>
                <a:latin typeface="Arial"/>
                <a:cs typeface="Arial"/>
              </a:rPr>
              <a:t>teste</a:t>
            </a:r>
            <a:endParaRPr lang="en-GB" sz="1400" dirty="0">
              <a:latin typeface="Arial"/>
              <a:cs typeface="Arial"/>
            </a:endParaRPr>
          </a:p>
        </p:txBody>
      </p:sp>
      <p:sp>
        <p:nvSpPr>
          <p:cNvPr id="30" name="object 3"/>
          <p:cNvSpPr/>
          <p:nvPr/>
        </p:nvSpPr>
        <p:spPr>
          <a:xfrm>
            <a:off x="6858000" y="3200400"/>
            <a:ext cx="379730" cy="355600"/>
          </a:xfrm>
          <a:custGeom>
            <a:avLst/>
            <a:gdLst/>
            <a:ahLst/>
            <a:cxnLst/>
            <a:rect l="l" t="t" r="r" b="b"/>
            <a:pathLst>
              <a:path w="379729" h="355600">
                <a:moveTo>
                  <a:pt x="281813" y="0"/>
                </a:moveTo>
                <a:lnTo>
                  <a:pt x="257700" y="3307"/>
                </a:lnTo>
                <a:lnTo>
                  <a:pt x="235791" y="12557"/>
                </a:lnTo>
                <a:lnTo>
                  <a:pt x="215143" y="27306"/>
                </a:lnTo>
                <a:lnTo>
                  <a:pt x="194817" y="47117"/>
                </a:lnTo>
                <a:lnTo>
                  <a:pt x="194817" y="323723"/>
                </a:lnTo>
                <a:lnTo>
                  <a:pt x="229764" y="299755"/>
                </a:lnTo>
                <a:lnTo>
                  <a:pt x="265509" y="285527"/>
                </a:lnTo>
                <a:lnTo>
                  <a:pt x="300991" y="281824"/>
                </a:lnTo>
                <a:lnTo>
                  <a:pt x="335152" y="289432"/>
                </a:lnTo>
                <a:lnTo>
                  <a:pt x="334390" y="61721"/>
                </a:lnTo>
                <a:lnTo>
                  <a:pt x="351408" y="61721"/>
                </a:lnTo>
                <a:lnTo>
                  <a:pt x="350392" y="317245"/>
                </a:lnTo>
                <a:lnTo>
                  <a:pt x="307617" y="305313"/>
                </a:lnTo>
                <a:lnTo>
                  <a:pt x="271462" y="304466"/>
                </a:lnTo>
                <a:lnTo>
                  <a:pt x="235878" y="311977"/>
                </a:lnTo>
                <a:lnTo>
                  <a:pt x="194817" y="325246"/>
                </a:lnTo>
                <a:lnTo>
                  <a:pt x="194817" y="327025"/>
                </a:lnTo>
                <a:lnTo>
                  <a:pt x="184657" y="325119"/>
                </a:lnTo>
                <a:lnTo>
                  <a:pt x="144527" y="312408"/>
                </a:lnTo>
                <a:lnTo>
                  <a:pt x="107934" y="303625"/>
                </a:lnTo>
                <a:lnTo>
                  <a:pt x="70268" y="303081"/>
                </a:lnTo>
                <a:lnTo>
                  <a:pt x="26924" y="315087"/>
                </a:lnTo>
                <a:lnTo>
                  <a:pt x="28066" y="61721"/>
                </a:lnTo>
                <a:lnTo>
                  <a:pt x="45084" y="61721"/>
                </a:lnTo>
                <a:lnTo>
                  <a:pt x="44322" y="289432"/>
                </a:lnTo>
                <a:lnTo>
                  <a:pt x="78484" y="281824"/>
                </a:lnTo>
                <a:lnTo>
                  <a:pt x="113966" y="285527"/>
                </a:lnTo>
                <a:lnTo>
                  <a:pt x="149711" y="299755"/>
                </a:lnTo>
                <a:lnTo>
                  <a:pt x="184657" y="323723"/>
                </a:lnTo>
                <a:lnTo>
                  <a:pt x="184657" y="47117"/>
                </a:lnTo>
                <a:lnTo>
                  <a:pt x="164332" y="27306"/>
                </a:lnTo>
                <a:lnTo>
                  <a:pt x="143684" y="12557"/>
                </a:lnTo>
                <a:lnTo>
                  <a:pt x="121775" y="3307"/>
                </a:lnTo>
                <a:lnTo>
                  <a:pt x="97662" y="0"/>
                </a:lnTo>
                <a:lnTo>
                  <a:pt x="85717" y="577"/>
                </a:lnTo>
                <a:lnTo>
                  <a:pt x="73056" y="2524"/>
                </a:lnTo>
                <a:lnTo>
                  <a:pt x="59586" y="5875"/>
                </a:lnTo>
                <a:lnTo>
                  <a:pt x="45212" y="10668"/>
                </a:lnTo>
                <a:lnTo>
                  <a:pt x="45084" y="50418"/>
                </a:lnTo>
                <a:lnTo>
                  <a:pt x="12064" y="50164"/>
                </a:lnTo>
                <a:lnTo>
                  <a:pt x="12064" y="86487"/>
                </a:lnTo>
                <a:lnTo>
                  <a:pt x="0" y="86487"/>
                </a:lnTo>
                <a:lnTo>
                  <a:pt x="0" y="355092"/>
                </a:lnTo>
                <a:lnTo>
                  <a:pt x="379475" y="355092"/>
                </a:lnTo>
                <a:lnTo>
                  <a:pt x="379475" y="86487"/>
                </a:lnTo>
                <a:lnTo>
                  <a:pt x="365505" y="86487"/>
                </a:lnTo>
                <a:lnTo>
                  <a:pt x="365505" y="50164"/>
                </a:lnTo>
                <a:lnTo>
                  <a:pt x="334390" y="50418"/>
                </a:lnTo>
                <a:lnTo>
                  <a:pt x="334263" y="10668"/>
                </a:lnTo>
                <a:lnTo>
                  <a:pt x="319889" y="5875"/>
                </a:lnTo>
                <a:lnTo>
                  <a:pt x="306419" y="2524"/>
                </a:lnTo>
                <a:lnTo>
                  <a:pt x="293758" y="577"/>
                </a:lnTo>
                <a:lnTo>
                  <a:pt x="281813" y="0"/>
                </a:lnTo>
                <a:close/>
              </a:path>
            </a:pathLst>
          </a:custGeom>
          <a:solidFill>
            <a:srgbClr val="31ADB8"/>
          </a:solidFill>
        </p:spPr>
        <p:txBody>
          <a:bodyPr wrap="square" lIns="0" tIns="0" rIns="0" bIns="0" rtlCol="0"/>
          <a:lstStyle/>
          <a:p>
            <a:endParaRPr/>
          </a:p>
        </p:txBody>
      </p:sp>
      <p:sp>
        <p:nvSpPr>
          <p:cNvPr id="31" name="Rectangle 30"/>
          <p:cNvSpPr/>
          <p:nvPr/>
        </p:nvSpPr>
        <p:spPr>
          <a:xfrm>
            <a:off x="6096000" y="3048000"/>
            <a:ext cx="6096000" cy="523220"/>
          </a:xfrm>
          <a:prstGeom prst="rect">
            <a:avLst/>
          </a:prstGeom>
        </p:spPr>
        <p:txBody>
          <a:bodyPr>
            <a:spAutoFit/>
          </a:bodyPr>
          <a:lstStyle/>
          <a:p>
            <a:pPr marL="1905" algn="ctr">
              <a:lnSpc>
                <a:spcPct val="100000"/>
              </a:lnSpc>
              <a:spcBef>
                <a:spcPts val="95"/>
              </a:spcBef>
            </a:pPr>
            <a:r>
              <a:rPr lang="en-GB" sz="1400" b="1" spc="-5" dirty="0" err="1" smtClean="0">
                <a:solidFill>
                  <a:srgbClr val="404040"/>
                </a:solidFill>
                <a:latin typeface="Arial"/>
                <a:cs typeface="Arial"/>
              </a:rPr>
              <a:t>Certificat</a:t>
            </a:r>
            <a:r>
              <a:rPr lang="en-GB" sz="1400" b="1" spc="5" dirty="0" smtClean="0">
                <a:solidFill>
                  <a:srgbClr val="404040"/>
                </a:solidFill>
                <a:latin typeface="Arial"/>
                <a:cs typeface="Arial"/>
              </a:rPr>
              <a:t> </a:t>
            </a:r>
            <a:r>
              <a:rPr lang="en-GB" sz="1400" b="1" spc="-5" dirty="0" smtClean="0">
                <a:solidFill>
                  <a:srgbClr val="404040"/>
                </a:solidFill>
                <a:latin typeface="Arial"/>
                <a:cs typeface="Arial"/>
              </a:rPr>
              <a:t>de</a:t>
            </a:r>
            <a:endParaRPr lang="en-GB" sz="1400" dirty="0" smtClean="0">
              <a:latin typeface="Arial"/>
              <a:cs typeface="Arial"/>
            </a:endParaRPr>
          </a:p>
          <a:p>
            <a:pPr marL="12700" marR="5080" algn="ctr">
              <a:lnSpc>
                <a:spcPct val="100000"/>
              </a:lnSpc>
              <a:spcBef>
                <a:spcPts val="5"/>
              </a:spcBef>
            </a:pPr>
            <a:r>
              <a:rPr lang="en-GB" sz="1400" b="1" spc="-5" dirty="0" err="1" smtClean="0">
                <a:solidFill>
                  <a:srgbClr val="404040"/>
                </a:solidFill>
                <a:latin typeface="Arial"/>
                <a:cs typeface="Arial"/>
              </a:rPr>
              <a:t>participare</a:t>
            </a:r>
            <a:r>
              <a:rPr lang="en-GB" sz="1400" b="1" spc="20" dirty="0" smtClean="0">
                <a:solidFill>
                  <a:srgbClr val="404040"/>
                </a:solidFill>
                <a:latin typeface="Arial"/>
                <a:cs typeface="Arial"/>
              </a:rPr>
              <a:t> </a:t>
            </a:r>
            <a:r>
              <a:rPr lang="en-GB" sz="1400" b="1" spc="-10" dirty="0" err="1" smtClean="0">
                <a:solidFill>
                  <a:srgbClr val="404040"/>
                </a:solidFill>
                <a:latin typeface="Arial"/>
                <a:cs typeface="Arial"/>
              </a:rPr>
              <a:t>și</a:t>
            </a:r>
            <a:r>
              <a:rPr lang="en-GB" sz="1400" b="1" spc="-10" dirty="0" smtClean="0">
                <a:solidFill>
                  <a:srgbClr val="404040"/>
                </a:solidFill>
                <a:latin typeface="Arial"/>
                <a:cs typeface="Arial"/>
              </a:rPr>
              <a:t> </a:t>
            </a:r>
            <a:r>
              <a:rPr lang="en-GB" sz="1400" b="1" spc="-5" dirty="0" smtClean="0">
                <a:solidFill>
                  <a:srgbClr val="404040"/>
                </a:solidFill>
                <a:latin typeface="Arial"/>
                <a:cs typeface="Arial"/>
              </a:rPr>
              <a:t> </a:t>
            </a:r>
            <a:r>
              <a:rPr lang="en-GB" sz="1400" b="1" spc="-5" dirty="0" err="1" smtClean="0">
                <a:solidFill>
                  <a:srgbClr val="404040"/>
                </a:solidFill>
                <a:latin typeface="Arial"/>
                <a:cs typeface="Arial"/>
              </a:rPr>
              <a:t>certificat</a:t>
            </a:r>
            <a:r>
              <a:rPr lang="en-GB" sz="1400" b="1" spc="-5" dirty="0" smtClean="0">
                <a:solidFill>
                  <a:srgbClr val="404040"/>
                </a:solidFill>
                <a:latin typeface="Arial"/>
                <a:cs typeface="Arial"/>
              </a:rPr>
              <a:t> </a:t>
            </a:r>
            <a:r>
              <a:rPr lang="en-GB" sz="1400" b="1" spc="-5" dirty="0" err="1" smtClean="0">
                <a:solidFill>
                  <a:srgbClr val="404040"/>
                </a:solidFill>
                <a:latin typeface="Arial"/>
                <a:cs typeface="Arial"/>
              </a:rPr>
              <a:t>Europass</a:t>
            </a:r>
            <a:endParaRPr lang="en-GB" sz="1400" dirty="0">
              <a:latin typeface="Arial"/>
              <a:cs typeface="Arial"/>
            </a:endParaRPr>
          </a:p>
        </p:txBody>
      </p:sp>
      <p:pic>
        <p:nvPicPr>
          <p:cNvPr id="32" name="Picture 31" descr="IMG-20220506-WA0034.jpg"/>
          <p:cNvPicPr>
            <a:picLocks noChangeAspect="1"/>
          </p:cNvPicPr>
          <p:nvPr/>
        </p:nvPicPr>
        <p:blipFill>
          <a:blip r:embed="rId3"/>
          <a:srcRect l="5556" t="27778" b="26667"/>
          <a:stretch>
            <a:fillRect/>
          </a:stretch>
        </p:blipFill>
        <p:spPr>
          <a:xfrm>
            <a:off x="6629400" y="3581400"/>
            <a:ext cx="4857750" cy="31242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7C80"/>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2057401" y="304800"/>
            <a:ext cx="7020940" cy="369332"/>
          </a:xfrm>
        </p:spPr>
        <p:txBody>
          <a:bodyPr/>
          <a:lstStyle/>
          <a:p>
            <a:r>
              <a:rPr lang="ro-RO" dirty="0" smtClean="0"/>
              <a:t>  </a:t>
            </a:r>
            <a:r>
              <a:rPr lang="ro-RO" dirty="0" smtClean="0">
                <a:solidFill>
                  <a:schemeClr val="tx1"/>
                </a:solidFill>
              </a:rPr>
              <a:t>Experiența culturală- Turul orașului Split</a:t>
            </a:r>
            <a:endParaRPr lang="en-GB" dirty="0">
              <a:solidFill>
                <a:schemeClr val="tx1"/>
              </a:solidFill>
            </a:endParaRPr>
          </a:p>
        </p:txBody>
      </p:sp>
      <p:sp>
        <p:nvSpPr>
          <p:cNvPr id="5" name="Content Placeholder 4"/>
          <p:cNvSpPr>
            <a:spLocks noGrp="1"/>
          </p:cNvSpPr>
          <p:nvPr>
            <p:ph sz="half" idx="2"/>
          </p:nvPr>
        </p:nvSpPr>
        <p:spPr>
          <a:xfrm>
            <a:off x="609600" y="1577340"/>
            <a:ext cx="5562600" cy="5386090"/>
          </a:xfrm>
        </p:spPr>
        <p:txBody>
          <a:bodyPr/>
          <a:lstStyle/>
          <a:p>
            <a:r>
              <a:rPr lang="vi-VN" sz="1400" b="0" dirty="0" smtClean="0">
                <a:solidFill>
                  <a:schemeClr val="tx1"/>
                </a:solidFill>
              </a:rPr>
              <a:t>Split este cunoscut pentru </a:t>
            </a:r>
            <a:r>
              <a:rPr lang="vi-VN" sz="1400" b="0" dirty="0" smtClean="0">
                <a:solidFill>
                  <a:schemeClr val="tx1"/>
                </a:solidFill>
                <a:hlinkClick r:id="rId2" tooltip="Palatul lui Dioclețian"/>
              </a:rPr>
              <a:t>Palatul lui Dioclețian</a:t>
            </a:r>
            <a:r>
              <a:rPr lang="vi-VN" sz="1400" b="0" dirty="0" smtClean="0">
                <a:solidFill>
                  <a:schemeClr val="tx1"/>
                </a:solidFill>
              </a:rPr>
              <a:t> și </a:t>
            </a:r>
            <a:r>
              <a:rPr lang="vi-VN" sz="1400" b="0" dirty="0" smtClean="0">
                <a:solidFill>
                  <a:schemeClr val="tx1"/>
                </a:solidFill>
                <a:hlinkClick r:id="rId3" tooltip="Catedrala din Split"/>
              </a:rPr>
              <a:t>Catedrala San Doimo</a:t>
            </a:r>
            <a:r>
              <a:rPr lang="vi-VN" sz="1400" b="0" dirty="0" smtClean="0">
                <a:solidFill>
                  <a:schemeClr val="tx1"/>
                </a:solidFill>
              </a:rPr>
              <a:t>, cu faimoasa </a:t>
            </a:r>
            <a:r>
              <a:rPr lang="vi-VN" sz="1400" b="0" dirty="0" smtClean="0">
                <a:solidFill>
                  <a:schemeClr val="tx1"/>
                </a:solidFill>
                <a:hlinkClick r:id="rId4" tooltip="Campanilă"/>
              </a:rPr>
              <a:t>campanilă</a:t>
            </a:r>
            <a:r>
              <a:rPr lang="vi-VN" sz="1400" b="0" smtClean="0">
                <a:solidFill>
                  <a:schemeClr val="tx1"/>
                </a:solidFill>
              </a:rPr>
              <a:t>. În </a:t>
            </a:r>
            <a:r>
              <a:rPr lang="vi-VN" sz="1400" b="0" dirty="0" smtClean="0">
                <a:solidFill>
                  <a:schemeClr val="tx1"/>
                </a:solidFill>
              </a:rPr>
              <a:t>ciuda existenței vechii cetăți antice </a:t>
            </a:r>
            <a:r>
              <a:rPr lang="vi-VN" sz="1400" b="0" i="1" dirty="0" smtClean="0">
                <a:solidFill>
                  <a:schemeClr val="tx1"/>
                </a:solidFill>
              </a:rPr>
              <a:t>Salona</a:t>
            </a:r>
            <a:r>
              <a:rPr lang="vi-VN" sz="1400" b="0" dirty="0" smtClean="0">
                <a:solidFill>
                  <a:schemeClr val="tx1"/>
                </a:solidFill>
              </a:rPr>
              <a:t> (astăzi </a:t>
            </a:r>
            <a:r>
              <a:rPr lang="vi-VN" sz="1400" b="0" dirty="0" smtClean="0">
                <a:solidFill>
                  <a:schemeClr val="tx1"/>
                </a:solidFill>
                <a:hlinkClick r:id="rId5" tooltip="Solin"/>
              </a:rPr>
              <a:t>Solin</a:t>
            </a:r>
            <a:r>
              <a:rPr lang="vi-VN" sz="1400" b="0" dirty="0" smtClean="0">
                <a:solidFill>
                  <a:schemeClr val="tx1"/>
                </a:solidFill>
              </a:rPr>
              <a:t>) la nord de Splitul de astăzi, construcția orașului a început prin palatul </a:t>
            </a:r>
            <a:r>
              <a:rPr lang="vi-VN" sz="1400" b="0" dirty="0" smtClean="0">
                <a:solidFill>
                  <a:schemeClr val="tx1"/>
                </a:solidFill>
                <a:hlinkClick r:id="rId6" tooltip="Imperiul Roman"/>
              </a:rPr>
              <a:t>împăratului roman</a:t>
            </a:r>
            <a:r>
              <a:rPr lang="vi-VN" sz="1400" b="0" dirty="0" smtClean="0">
                <a:solidFill>
                  <a:schemeClr val="tx1"/>
                </a:solidFill>
              </a:rPr>
              <a:t>. </a:t>
            </a:r>
            <a:r>
              <a:rPr lang="vi-VN" sz="1400" b="0" dirty="0" smtClean="0">
                <a:solidFill>
                  <a:schemeClr val="tx1"/>
                </a:solidFill>
                <a:hlinkClick r:id="rId7" tooltip="Dioclețian"/>
              </a:rPr>
              <a:t>Dioclețian</a:t>
            </a:r>
            <a:r>
              <a:rPr lang="vi-VN" sz="1400" b="0" dirty="0" smtClean="0">
                <a:solidFill>
                  <a:schemeClr val="tx1"/>
                </a:solidFill>
              </a:rPr>
              <a:t>, care a condus între </a:t>
            </a:r>
            <a:r>
              <a:rPr lang="vi-VN" sz="1400" b="0" dirty="0" smtClean="0">
                <a:solidFill>
                  <a:schemeClr val="tx1"/>
                </a:solidFill>
                <a:hlinkClick r:id="rId8" tooltip="284"/>
              </a:rPr>
              <a:t>284</a:t>
            </a:r>
            <a:r>
              <a:rPr lang="vi-VN" sz="1400" b="0" dirty="0" smtClean="0">
                <a:solidFill>
                  <a:schemeClr val="tx1"/>
                </a:solidFill>
              </a:rPr>
              <a:t> și </a:t>
            </a:r>
            <a:r>
              <a:rPr lang="vi-VN" sz="1400" b="0" dirty="0" smtClean="0">
                <a:solidFill>
                  <a:schemeClr val="tx1"/>
                </a:solidFill>
                <a:hlinkClick r:id="rId9" tooltip="305"/>
              </a:rPr>
              <a:t>305</a:t>
            </a:r>
            <a:r>
              <a:rPr lang="vi-VN" sz="1400" b="0" dirty="0" smtClean="0">
                <a:solidFill>
                  <a:schemeClr val="tx1"/>
                </a:solidFill>
              </a:rPr>
              <a:t>, a ordonat construcția sa în anul </a:t>
            </a:r>
            <a:r>
              <a:rPr lang="vi-VN" sz="1400" b="0" dirty="0" smtClean="0">
                <a:solidFill>
                  <a:schemeClr val="tx1"/>
                </a:solidFill>
                <a:hlinkClick r:id="rId10" tooltip="300"/>
              </a:rPr>
              <a:t>300</a:t>
            </a:r>
            <a:r>
              <a:rPr lang="vi-VN" sz="1400" b="0" dirty="0" smtClean="0">
                <a:solidFill>
                  <a:schemeClr val="tx1"/>
                </a:solidFill>
              </a:rPr>
              <a:t>. În </a:t>
            </a:r>
            <a:r>
              <a:rPr lang="vi-VN" sz="1400" b="0" dirty="0" smtClean="0">
                <a:solidFill>
                  <a:schemeClr val="tx1"/>
                </a:solidFill>
                <a:hlinkClick r:id="rId11" tooltip="Secolul al VII-lea"/>
              </a:rPr>
              <a:t>secolul al VII-lea</a:t>
            </a:r>
            <a:r>
              <a:rPr lang="vi-VN" sz="1400" b="0" dirty="0" smtClean="0">
                <a:solidFill>
                  <a:schemeClr val="tx1"/>
                </a:solidFill>
              </a:rPr>
              <a:t> primii cetățeni ai așezării Split s-au instalat în afara zidurilor.</a:t>
            </a:r>
          </a:p>
          <a:p>
            <a:r>
              <a:rPr lang="vi-VN" sz="1400" b="0" dirty="0" smtClean="0">
                <a:solidFill>
                  <a:schemeClr val="tx1"/>
                </a:solidFill>
              </a:rPr>
              <a:t>Chiar și astăzi, palatul constituie centrul orașului, plin fiind de magazine și piețe, aflate în pe străzile fostului palat, iar catedrala (mausoleu în timpul lui Dioclețian) se află chiar în centrul </a:t>
            </a:r>
            <a:r>
              <a:rPr lang="vi-VN" sz="1400" b="0" smtClean="0">
                <a:solidFill>
                  <a:schemeClr val="tx1"/>
                </a:solidFill>
              </a:rPr>
              <a:t>său.</a:t>
            </a:r>
            <a:r>
              <a:rPr lang="ro-RO" sz="1400" b="0" smtClean="0">
                <a:solidFill>
                  <a:schemeClr val="tx1"/>
                </a:solidFill>
              </a:rPr>
              <a:t> Un apeduct funcțional leagă și azi orașul Split de Solin. </a:t>
            </a:r>
          </a:p>
          <a:p>
            <a:endParaRPr lang="ro-RO" sz="1400" b="0" smtClean="0">
              <a:solidFill>
                <a:schemeClr val="tx1"/>
              </a:solidFill>
            </a:endParaRPr>
          </a:p>
          <a:p>
            <a:endParaRPr lang="ro-RO" sz="1400" b="0" smtClean="0">
              <a:solidFill>
                <a:schemeClr val="tx1"/>
              </a:solidFill>
            </a:endParaRPr>
          </a:p>
          <a:p>
            <a:endParaRPr lang="ro-RO" sz="1400" b="0" smtClean="0">
              <a:solidFill>
                <a:schemeClr val="tx1"/>
              </a:solidFill>
            </a:endParaRPr>
          </a:p>
          <a:p>
            <a:endParaRPr lang="ro-RO" sz="1400" b="0" smtClean="0">
              <a:solidFill>
                <a:schemeClr val="tx1"/>
              </a:solidFill>
            </a:endParaRPr>
          </a:p>
          <a:p>
            <a:endParaRPr lang="ro-RO" sz="1400" b="0" smtClean="0">
              <a:solidFill>
                <a:schemeClr val="tx1"/>
              </a:solidFill>
            </a:endParaRPr>
          </a:p>
          <a:p>
            <a:endParaRPr lang="ro-RO" sz="1400" b="0" smtClean="0">
              <a:solidFill>
                <a:schemeClr val="tx1"/>
              </a:solidFill>
            </a:endParaRPr>
          </a:p>
          <a:p>
            <a:endParaRPr lang="vi-VN" sz="1400" b="0" dirty="0" smtClean="0">
              <a:solidFill>
                <a:schemeClr val="tx1"/>
              </a:solidFill>
            </a:endParaRPr>
          </a:p>
          <a:p>
            <a:r>
              <a:rPr lang="vi-VN" sz="1400" b="0" smtClean="0">
                <a:solidFill>
                  <a:schemeClr val="tx1"/>
                </a:solidFill>
              </a:rPr>
              <a:t>Orașul a aparținut o lungă perioadă de </a:t>
            </a:r>
            <a:r>
              <a:rPr lang="vi-VN" sz="1400" b="0" smtClean="0">
                <a:solidFill>
                  <a:schemeClr val="tx1"/>
                </a:solidFill>
                <a:hlinkClick r:id="rId12" tooltip="Republica Veneția"/>
              </a:rPr>
              <a:t>Republica Vene</a:t>
            </a:r>
            <a:r>
              <a:rPr lang="vi-VN" sz="1400" b="0" dirty="0" smtClean="0">
                <a:solidFill>
                  <a:schemeClr val="tx1"/>
                </a:solidFill>
              </a:rPr>
              <a:t>ția (în secolul al XIV-</a:t>
            </a:r>
            <a:r>
              <a:rPr lang="vi-VN" sz="1400" b="0" dirty="0" smtClean="0">
                <a:solidFill>
                  <a:schemeClr val="tx1"/>
                </a:solidFill>
                <a:hlinkClick r:id="rId13" tooltip="Secolul al XIV-lea"/>
              </a:rPr>
              <a:t>lea</a:t>
            </a:r>
            <a:r>
              <a:rPr lang="vi-VN" sz="1400" b="0" dirty="0" smtClean="0">
                <a:solidFill>
                  <a:schemeClr val="tx1"/>
                </a:solidFill>
              </a:rPr>
              <a:t> și apoi din nou din </a:t>
            </a:r>
            <a:r>
              <a:rPr lang="vi-VN" sz="1400" b="0" dirty="0" smtClean="0">
                <a:solidFill>
                  <a:schemeClr val="tx1"/>
                </a:solidFill>
                <a:hlinkClick r:id="rId14" tooltip="1420"/>
              </a:rPr>
              <a:t>1420</a:t>
            </a:r>
            <a:r>
              <a:rPr lang="vi-VN" sz="1400" b="0" dirty="0" smtClean="0">
                <a:solidFill>
                  <a:schemeClr val="tx1"/>
                </a:solidFill>
              </a:rPr>
              <a:t>), până când a intrat sub dominația </a:t>
            </a:r>
            <a:r>
              <a:rPr lang="vi-VN" sz="1400" b="0" dirty="0" smtClean="0">
                <a:solidFill>
                  <a:schemeClr val="tx1"/>
                </a:solidFill>
                <a:hlinkClick r:id="rId15" tooltip="Austro-Ungaria"/>
              </a:rPr>
              <a:t>Austro-Ungariei</a:t>
            </a:r>
            <a:r>
              <a:rPr lang="vi-VN" sz="1400" b="0" dirty="0" smtClean="0">
                <a:solidFill>
                  <a:schemeClr val="tx1"/>
                </a:solidFill>
              </a:rPr>
              <a:t> în </a:t>
            </a:r>
            <a:r>
              <a:rPr lang="vi-VN" sz="1400" b="0" dirty="0" smtClean="0">
                <a:solidFill>
                  <a:schemeClr val="tx1"/>
                </a:solidFill>
                <a:hlinkClick r:id="rId16" tooltip="1797"/>
              </a:rPr>
              <a:t>1797</a:t>
            </a:r>
            <a:r>
              <a:rPr lang="vi-VN" sz="1400" b="0" dirty="0" smtClean="0">
                <a:solidFill>
                  <a:schemeClr val="tx1"/>
                </a:solidFill>
              </a:rPr>
              <a:t>. Provincia </a:t>
            </a:r>
            <a:r>
              <a:rPr lang="vi-VN" sz="1400" b="0" dirty="0" smtClean="0">
                <a:solidFill>
                  <a:schemeClr val="tx1"/>
                </a:solidFill>
                <a:hlinkClick r:id="rId17" tooltip="Dalmația"/>
              </a:rPr>
              <a:t>Dalmația</a:t>
            </a:r>
            <a:r>
              <a:rPr lang="vi-VN" sz="1400" b="0" dirty="0" smtClean="0">
                <a:solidFill>
                  <a:schemeClr val="tx1"/>
                </a:solidFill>
              </a:rPr>
              <a:t>, s-a reunit mai târziu cu </a:t>
            </a:r>
            <a:r>
              <a:rPr lang="vi-VN" sz="1400" b="0" dirty="0" smtClean="0">
                <a:solidFill>
                  <a:schemeClr val="tx1"/>
                </a:solidFill>
                <a:hlinkClick r:id="rId18" tooltip="Croația"/>
              </a:rPr>
              <a:t>Croația</a:t>
            </a:r>
            <a:r>
              <a:rPr lang="vi-VN" sz="1400" b="0" dirty="0" smtClean="0">
                <a:solidFill>
                  <a:schemeClr val="tx1"/>
                </a:solidFill>
              </a:rPr>
              <a:t> și Split este înglobat în aceasta (la acea vreme </a:t>
            </a:r>
            <a:r>
              <a:rPr lang="vi-VN" sz="1400" b="0" dirty="0" smtClean="0">
                <a:solidFill>
                  <a:schemeClr val="tx1"/>
                </a:solidFill>
                <a:hlinkClick r:id="rId19" tooltip="Iugoslavia"/>
              </a:rPr>
              <a:t>Iugoslavia</a:t>
            </a:r>
            <a:r>
              <a:rPr lang="vi-VN" sz="1400" b="0" dirty="0" smtClean="0">
                <a:solidFill>
                  <a:schemeClr val="tx1"/>
                </a:solidFill>
              </a:rPr>
              <a:t>) până în ziua de astăzi</a:t>
            </a:r>
            <a:r>
              <a:rPr lang="vi-VN" sz="1400" b="0" smtClean="0">
                <a:solidFill>
                  <a:schemeClr val="tx1"/>
                </a:solidFill>
              </a:rPr>
              <a:t>. Centrul </a:t>
            </a:r>
            <a:r>
              <a:rPr lang="vi-VN" sz="1400" b="0" dirty="0" smtClean="0">
                <a:solidFill>
                  <a:schemeClr val="tx1"/>
                </a:solidFill>
              </a:rPr>
              <a:t>vechi istoric și Palatul lui Dioclețian din Split au fost înscrise în anul 1979 pe lista patrimoniului cultural mondial </a:t>
            </a:r>
            <a:r>
              <a:rPr lang="vi-VN" sz="1400" b="0" u="sng" dirty="0" smtClean="0">
                <a:solidFill>
                  <a:schemeClr val="tx1"/>
                </a:solidFill>
                <a:hlinkClick r:id="rId20"/>
              </a:rPr>
              <a:t>UNESCO</a:t>
            </a:r>
            <a:r>
              <a:rPr lang="vi-VN" sz="1400" b="0" dirty="0" smtClean="0">
                <a:solidFill>
                  <a:schemeClr val="tx1"/>
                </a:solidFill>
              </a:rPr>
              <a:t>.</a:t>
            </a:r>
          </a:p>
          <a:p>
            <a:endParaRPr lang="en-GB"/>
          </a:p>
        </p:txBody>
      </p:sp>
      <p:pic>
        <p:nvPicPr>
          <p:cNvPr id="8" name="Picture 7" descr="IMG_20220503_161914.jpg"/>
          <p:cNvPicPr>
            <a:picLocks noChangeAspect="1"/>
          </p:cNvPicPr>
          <p:nvPr/>
        </p:nvPicPr>
        <p:blipFill>
          <a:blip r:embed="rId21" cstate="print"/>
          <a:srcRect t="33333" b="45977"/>
          <a:stretch>
            <a:fillRect/>
          </a:stretch>
        </p:blipFill>
        <p:spPr>
          <a:xfrm>
            <a:off x="685800" y="3733800"/>
            <a:ext cx="5143500" cy="1371600"/>
          </a:xfrm>
          <a:prstGeom prst="rect">
            <a:avLst/>
          </a:prstGeom>
        </p:spPr>
      </p:pic>
      <p:pic>
        <p:nvPicPr>
          <p:cNvPr id="10" name="Content Placeholder 9" descr="IMG_20220504_193016.jpg"/>
          <p:cNvPicPr>
            <a:picLocks noGrp="1" noChangeAspect="1"/>
          </p:cNvPicPr>
          <p:nvPr>
            <p:ph sz="half" idx="3"/>
          </p:nvPr>
        </p:nvPicPr>
        <p:blipFill>
          <a:blip r:embed="rId22" cstate="print"/>
          <a:stretch>
            <a:fillRect/>
          </a:stretch>
        </p:blipFill>
        <p:spPr>
          <a:xfrm>
            <a:off x="7233244" y="990601"/>
            <a:ext cx="4044355" cy="5113338"/>
          </a:xfr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13659" y="-44319"/>
            <a:ext cx="7097141" cy="1107996"/>
          </a:xfrm>
        </p:spPr>
        <p:txBody>
          <a:bodyPr/>
          <a:lstStyle/>
          <a:p>
            <a:r>
              <a:rPr lang="ro-RO" dirty="0" smtClean="0"/>
              <a:t/>
            </a:r>
            <a:br>
              <a:rPr lang="ro-RO" dirty="0" smtClean="0"/>
            </a:br>
            <a:r>
              <a:rPr lang="ro-RO" dirty="0" smtClean="0"/>
              <a:t>       </a:t>
            </a:r>
            <a:r>
              <a:rPr lang="ro-RO" dirty="0" smtClean="0">
                <a:solidFill>
                  <a:schemeClr val="tx1"/>
                </a:solidFill>
              </a:rPr>
              <a:t>Splitul văzut de pe dealul Marjan</a:t>
            </a:r>
            <a:br>
              <a:rPr lang="ro-RO" dirty="0" smtClean="0">
                <a:solidFill>
                  <a:schemeClr val="tx1"/>
                </a:solidFill>
              </a:rPr>
            </a:br>
            <a:r>
              <a:rPr lang="ro-RO" dirty="0" smtClean="0">
                <a:solidFill>
                  <a:schemeClr val="tx1"/>
                </a:solidFill>
              </a:rPr>
              <a:t>       și  Palatul lui Dioclețian din Split</a:t>
            </a:r>
            <a:endParaRPr lang="en-GB" dirty="0">
              <a:solidFill>
                <a:schemeClr val="tx1"/>
              </a:solidFill>
            </a:endParaRPr>
          </a:p>
        </p:txBody>
      </p:sp>
      <p:pic>
        <p:nvPicPr>
          <p:cNvPr id="6" name="Content Placeholder 5" descr="IMG_20220502_183305.jpg"/>
          <p:cNvPicPr>
            <a:picLocks noGrp="1" noChangeAspect="1"/>
          </p:cNvPicPr>
          <p:nvPr>
            <p:ph sz="half" idx="3"/>
          </p:nvPr>
        </p:nvPicPr>
        <p:blipFill>
          <a:blip r:embed="rId2" cstate="print"/>
          <a:stretch>
            <a:fillRect/>
          </a:stretch>
        </p:blipFill>
        <p:spPr>
          <a:xfrm>
            <a:off x="3733800" y="2057400"/>
            <a:ext cx="4618037" cy="39778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Content Placeholder 8" descr="IMG_20220501_134548.jpg"/>
          <p:cNvPicPr>
            <a:picLocks noGrp="1" noChangeAspect="1"/>
          </p:cNvPicPr>
          <p:nvPr>
            <p:ph sz="half" idx="2"/>
          </p:nvPr>
        </p:nvPicPr>
        <p:blipFill>
          <a:blip r:embed="rId3" cstate="print"/>
          <a:stretch>
            <a:fillRect/>
          </a:stretch>
        </p:blipFill>
        <p:spPr>
          <a:xfrm>
            <a:off x="304800" y="1447800"/>
            <a:ext cx="3394472" cy="45259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descr="IMG-20220502-WA0092.jpg"/>
          <p:cNvPicPr>
            <a:picLocks noChangeAspect="1"/>
          </p:cNvPicPr>
          <p:nvPr/>
        </p:nvPicPr>
        <p:blipFill>
          <a:blip r:embed="rId4"/>
          <a:stretch>
            <a:fillRect/>
          </a:stretch>
        </p:blipFill>
        <p:spPr>
          <a:xfrm>
            <a:off x="8458200" y="1295400"/>
            <a:ext cx="3733800" cy="5105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13659" y="-44319"/>
            <a:ext cx="7097141" cy="738664"/>
          </a:xfrm>
        </p:spPr>
        <p:txBody>
          <a:bodyPr/>
          <a:lstStyle/>
          <a:p>
            <a:r>
              <a:rPr lang="ro-RO" dirty="0" smtClean="0"/>
              <a:t/>
            </a:r>
            <a:br>
              <a:rPr lang="ro-RO" dirty="0" smtClean="0"/>
            </a:br>
            <a:r>
              <a:rPr lang="ro-RO" dirty="0" smtClean="0"/>
              <a:t>       </a:t>
            </a:r>
            <a:r>
              <a:rPr lang="ro-RO" dirty="0" smtClean="0">
                <a:solidFill>
                  <a:schemeClr val="tx1"/>
                </a:solidFill>
              </a:rPr>
              <a:t>Centrul vechi, faleza și teatrul din Split</a:t>
            </a:r>
            <a:endParaRPr lang="en-GB" dirty="0">
              <a:solidFill>
                <a:schemeClr val="tx1"/>
              </a:solidFill>
            </a:endParaRPr>
          </a:p>
        </p:txBody>
      </p:sp>
      <p:pic>
        <p:nvPicPr>
          <p:cNvPr id="8" name="Content Placeholder 7" descr="IMG_20220429_161301.jpg"/>
          <p:cNvPicPr>
            <a:picLocks noGrp="1" noChangeAspect="1"/>
          </p:cNvPicPr>
          <p:nvPr>
            <p:ph sz="half" idx="2"/>
          </p:nvPr>
        </p:nvPicPr>
        <p:blipFill>
          <a:blip r:embed="rId2" cstate="print"/>
          <a:stretch>
            <a:fillRect/>
          </a:stretch>
        </p:blipFill>
        <p:spPr>
          <a:xfrm>
            <a:off x="228600" y="1295400"/>
            <a:ext cx="3394472" cy="4525963"/>
          </a:xfrm>
        </p:spPr>
      </p:pic>
      <p:pic>
        <p:nvPicPr>
          <p:cNvPr id="12" name="Content Placeholder 11" descr="IMG-20220507-WA0008.jpg"/>
          <p:cNvPicPr>
            <a:picLocks noGrp="1" noChangeAspect="1"/>
          </p:cNvPicPr>
          <p:nvPr>
            <p:ph sz="half" idx="3"/>
          </p:nvPr>
        </p:nvPicPr>
        <p:blipFill>
          <a:blip r:embed="rId3"/>
          <a:stretch>
            <a:fillRect/>
          </a:stretch>
        </p:blipFill>
        <p:spPr>
          <a:xfrm>
            <a:off x="3657600" y="1295400"/>
            <a:ext cx="3394472" cy="4525963"/>
          </a:xfrm>
        </p:spPr>
      </p:pic>
      <p:pic>
        <p:nvPicPr>
          <p:cNvPr id="14" name="Picture 13" descr="IMG_20220429_160327.jpg"/>
          <p:cNvPicPr>
            <a:picLocks noChangeAspect="1"/>
          </p:cNvPicPr>
          <p:nvPr/>
        </p:nvPicPr>
        <p:blipFill>
          <a:blip r:embed="rId4" cstate="print"/>
          <a:srcRect b="10811"/>
          <a:stretch>
            <a:fillRect/>
          </a:stretch>
        </p:blipFill>
        <p:spPr>
          <a:xfrm>
            <a:off x="7086600" y="1219200"/>
            <a:ext cx="4876800" cy="50292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13659" y="-44319"/>
            <a:ext cx="7097141" cy="738664"/>
          </a:xfrm>
        </p:spPr>
        <p:txBody>
          <a:bodyPr/>
          <a:lstStyle/>
          <a:p>
            <a:r>
              <a:rPr lang="ro-RO" dirty="0" smtClean="0"/>
              <a:t/>
            </a:r>
            <a:br>
              <a:rPr lang="ro-RO" dirty="0" smtClean="0"/>
            </a:br>
            <a:r>
              <a:rPr lang="ro-RO" dirty="0" smtClean="0"/>
              <a:t>       </a:t>
            </a:r>
            <a:r>
              <a:rPr lang="ro-RO" dirty="0" smtClean="0">
                <a:solidFill>
                  <a:schemeClr val="tx1"/>
                </a:solidFill>
              </a:rPr>
              <a:t>Muzeul marinei din Split</a:t>
            </a:r>
            <a:endParaRPr lang="en-GB" dirty="0">
              <a:solidFill>
                <a:schemeClr val="tx1"/>
              </a:solidFill>
            </a:endParaRPr>
          </a:p>
        </p:txBody>
      </p:sp>
      <p:pic>
        <p:nvPicPr>
          <p:cNvPr id="9" name="Content Placeholder 8" descr="muzeul maritim 1.jpg"/>
          <p:cNvPicPr>
            <a:picLocks noGrp="1" noChangeAspect="1"/>
          </p:cNvPicPr>
          <p:nvPr>
            <p:ph sz="half" idx="2"/>
          </p:nvPr>
        </p:nvPicPr>
        <p:blipFill>
          <a:blip r:embed="rId2"/>
          <a:stretch>
            <a:fillRect/>
          </a:stretch>
        </p:blipFill>
        <p:spPr>
          <a:xfrm>
            <a:off x="381000" y="685800"/>
            <a:ext cx="3733800" cy="2286000"/>
          </a:xfrm>
        </p:spPr>
      </p:pic>
      <p:pic>
        <p:nvPicPr>
          <p:cNvPr id="10" name="Content Placeholder 9" descr="muzeul maritim 2.jpg"/>
          <p:cNvPicPr>
            <a:picLocks noGrp="1" noChangeAspect="1"/>
          </p:cNvPicPr>
          <p:nvPr>
            <p:ph sz="half" idx="3"/>
          </p:nvPr>
        </p:nvPicPr>
        <p:blipFill>
          <a:blip r:embed="rId3"/>
          <a:stretch>
            <a:fillRect/>
          </a:stretch>
        </p:blipFill>
        <p:spPr>
          <a:xfrm>
            <a:off x="4191000" y="762000"/>
            <a:ext cx="3352800" cy="2209800"/>
          </a:xfrm>
        </p:spPr>
      </p:pic>
      <p:pic>
        <p:nvPicPr>
          <p:cNvPr id="11" name="Picture 10" descr="muzeul maritim 3.jpg"/>
          <p:cNvPicPr>
            <a:picLocks noChangeAspect="1"/>
          </p:cNvPicPr>
          <p:nvPr/>
        </p:nvPicPr>
        <p:blipFill>
          <a:blip r:embed="rId4"/>
          <a:stretch>
            <a:fillRect/>
          </a:stretch>
        </p:blipFill>
        <p:spPr>
          <a:xfrm>
            <a:off x="7620000" y="838201"/>
            <a:ext cx="4267200" cy="2667000"/>
          </a:xfrm>
          <a:prstGeom prst="rect">
            <a:avLst/>
          </a:prstGeom>
        </p:spPr>
      </p:pic>
      <p:pic>
        <p:nvPicPr>
          <p:cNvPr id="13" name="Picture 12" descr="IMG_20220430_115115.jpg"/>
          <p:cNvPicPr>
            <a:picLocks noChangeAspect="1"/>
          </p:cNvPicPr>
          <p:nvPr/>
        </p:nvPicPr>
        <p:blipFill>
          <a:blip r:embed="rId5" cstate="print"/>
          <a:stretch>
            <a:fillRect/>
          </a:stretch>
        </p:blipFill>
        <p:spPr>
          <a:xfrm>
            <a:off x="304800" y="3276600"/>
            <a:ext cx="3810000" cy="2971800"/>
          </a:xfrm>
          <a:prstGeom prst="rect">
            <a:avLst/>
          </a:prstGeom>
        </p:spPr>
      </p:pic>
      <p:pic>
        <p:nvPicPr>
          <p:cNvPr id="15" name="Picture 14" descr="IMG_20220430_112325.jpg"/>
          <p:cNvPicPr>
            <a:picLocks noChangeAspect="1"/>
          </p:cNvPicPr>
          <p:nvPr/>
        </p:nvPicPr>
        <p:blipFill>
          <a:blip r:embed="rId6" cstate="print"/>
          <a:stretch>
            <a:fillRect/>
          </a:stretch>
        </p:blipFill>
        <p:spPr>
          <a:xfrm>
            <a:off x="3810000" y="3429000"/>
            <a:ext cx="4343400" cy="3048000"/>
          </a:xfrm>
          <a:prstGeom prst="rect">
            <a:avLst/>
          </a:prstGeom>
        </p:spPr>
      </p:pic>
      <p:pic>
        <p:nvPicPr>
          <p:cNvPr id="16" name="Picture 15" descr="IMG_20220430_112604.jpg"/>
          <p:cNvPicPr>
            <a:picLocks noChangeAspect="1"/>
          </p:cNvPicPr>
          <p:nvPr/>
        </p:nvPicPr>
        <p:blipFill>
          <a:blip r:embed="rId7" cstate="print"/>
          <a:stretch>
            <a:fillRect/>
          </a:stretch>
        </p:blipFill>
        <p:spPr>
          <a:xfrm>
            <a:off x="8305800" y="3429000"/>
            <a:ext cx="3409950" cy="32766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71600" y="-44319"/>
            <a:ext cx="9448800" cy="738664"/>
          </a:xfrm>
        </p:spPr>
        <p:txBody>
          <a:bodyPr/>
          <a:lstStyle/>
          <a:p>
            <a:r>
              <a:rPr lang="ro-RO" dirty="0" smtClean="0"/>
              <a:t/>
            </a:r>
            <a:br>
              <a:rPr lang="ro-RO" dirty="0" smtClean="0"/>
            </a:br>
            <a:r>
              <a:rPr lang="ro-RO" dirty="0" smtClean="0"/>
              <a:t> </a:t>
            </a:r>
            <a:r>
              <a:rPr lang="ro-RO" dirty="0" smtClean="0">
                <a:solidFill>
                  <a:schemeClr val="tx1"/>
                </a:solidFill>
              </a:rPr>
              <a:t>Ruinele amfiteatrului roman de la Solin și   orașul Trogir</a:t>
            </a:r>
            <a:endParaRPr lang="en-GB" dirty="0">
              <a:solidFill>
                <a:schemeClr val="tx1"/>
              </a:solidFill>
            </a:endParaRPr>
          </a:p>
        </p:txBody>
      </p:sp>
      <p:pic>
        <p:nvPicPr>
          <p:cNvPr id="5" name="Content Placeholder 4" descr="IMG-20220503-WA0046.jpg"/>
          <p:cNvPicPr>
            <a:picLocks noGrp="1" noChangeAspect="1"/>
          </p:cNvPicPr>
          <p:nvPr>
            <p:ph sz="half" idx="2"/>
          </p:nvPr>
        </p:nvPicPr>
        <p:blipFill>
          <a:blip r:embed="rId2"/>
          <a:stretch>
            <a:fillRect/>
          </a:stretch>
        </p:blipFill>
        <p:spPr>
          <a:xfrm>
            <a:off x="457200" y="762000"/>
            <a:ext cx="5303838" cy="350869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Content Placeholder 9" descr="IMG_20220503_192944.jpg"/>
          <p:cNvPicPr>
            <a:picLocks noGrp="1" noChangeAspect="1"/>
          </p:cNvPicPr>
          <p:nvPr>
            <p:ph sz="half" idx="3"/>
          </p:nvPr>
        </p:nvPicPr>
        <p:blipFill>
          <a:blip r:embed="rId3" cstate="print"/>
          <a:stretch>
            <a:fillRect/>
          </a:stretch>
        </p:blipFill>
        <p:spPr>
          <a:xfrm>
            <a:off x="5943600" y="1600200"/>
            <a:ext cx="3394472" cy="45259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descr="IMG_20220503_194859.jpg"/>
          <p:cNvPicPr>
            <a:picLocks noChangeAspect="1"/>
          </p:cNvPicPr>
          <p:nvPr/>
        </p:nvPicPr>
        <p:blipFill>
          <a:blip r:embed="rId4" cstate="print"/>
          <a:stretch>
            <a:fillRect/>
          </a:stretch>
        </p:blipFill>
        <p:spPr>
          <a:xfrm>
            <a:off x="9296400" y="1371600"/>
            <a:ext cx="2590800" cy="4876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descr="IMG_20220503_193956.jpg"/>
          <p:cNvPicPr>
            <a:picLocks noChangeAspect="1"/>
          </p:cNvPicPr>
          <p:nvPr/>
        </p:nvPicPr>
        <p:blipFill>
          <a:blip r:embed="rId5" cstate="print"/>
          <a:srcRect r="9877"/>
          <a:stretch>
            <a:fillRect/>
          </a:stretch>
        </p:blipFill>
        <p:spPr>
          <a:xfrm>
            <a:off x="533400" y="4343400"/>
            <a:ext cx="4572000" cy="2286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2383154"/>
          </a:xfrm>
          <a:prstGeom prst="rect">
            <a:avLst/>
          </a:prstGeom>
        </p:spPr>
      </p:pic>
      <p:sp>
        <p:nvSpPr>
          <p:cNvPr id="3" name="object 3"/>
          <p:cNvSpPr txBox="1">
            <a:spLocks noGrp="1"/>
          </p:cNvSpPr>
          <p:nvPr>
            <p:ph type="title"/>
          </p:nvPr>
        </p:nvSpPr>
        <p:spPr>
          <a:xfrm>
            <a:off x="3429000" y="457201"/>
            <a:ext cx="7467600" cy="1982594"/>
          </a:xfrm>
          <a:prstGeom prst="rect">
            <a:avLst/>
          </a:prstGeom>
        </p:spPr>
        <p:txBody>
          <a:bodyPr vert="horz" wrap="square" lIns="0" tIns="12700" rIns="0" bIns="0" rtlCol="0">
            <a:spAutoFit/>
          </a:bodyPr>
          <a:lstStyle/>
          <a:p>
            <a:pPr marL="381000" marR="5080" indent="-368935">
              <a:lnSpc>
                <a:spcPct val="100000"/>
              </a:lnSpc>
              <a:spcBef>
                <a:spcPts val="100"/>
              </a:spcBef>
            </a:pPr>
            <a:r>
              <a:rPr lang="ro-RO" sz="3200" spc="-5" dirty="0" smtClean="0">
                <a:solidFill>
                  <a:schemeClr val="tx1"/>
                </a:solidFill>
              </a:rPr>
              <a:t>                     Insula Brač </a:t>
            </a:r>
            <a:br>
              <a:rPr lang="ro-RO" sz="3200" spc="-5" dirty="0" smtClean="0">
                <a:solidFill>
                  <a:schemeClr val="tx1"/>
                </a:solidFill>
              </a:rPr>
            </a:br>
            <a:r>
              <a:rPr lang="ro-RO" sz="3200" spc="-5" dirty="0" smtClean="0">
                <a:solidFill>
                  <a:schemeClr val="tx1"/>
                </a:solidFill>
              </a:rPr>
              <a:t>◄</a:t>
            </a:r>
            <a:r>
              <a:rPr sz="3200" spc="-5" smtClean="0">
                <a:solidFill>
                  <a:schemeClr val="tx1"/>
                </a:solidFill>
              </a:rPr>
              <a:t>Plaja</a:t>
            </a:r>
            <a:r>
              <a:rPr sz="3200" spc="-25" smtClean="0">
                <a:solidFill>
                  <a:schemeClr val="tx1"/>
                </a:solidFill>
              </a:rPr>
              <a:t> </a:t>
            </a:r>
            <a:r>
              <a:rPr lang="ro-RO" sz="3200" spc="-25" dirty="0" smtClean="0">
                <a:solidFill>
                  <a:schemeClr val="tx1"/>
                </a:solidFill>
              </a:rPr>
              <a:t>Cornul de aur </a:t>
            </a:r>
            <a:r>
              <a:rPr lang="ro-RO" sz="3200" spc="-5" dirty="0" smtClean="0">
                <a:solidFill>
                  <a:schemeClr val="tx1"/>
                </a:solidFill>
              </a:rPr>
              <a:t/>
            </a:r>
            <a:br>
              <a:rPr lang="ro-RO" sz="3200" spc="-5" dirty="0" smtClean="0">
                <a:solidFill>
                  <a:schemeClr val="tx1"/>
                </a:solidFill>
              </a:rPr>
            </a:br>
            <a:r>
              <a:rPr lang="ro-RO" sz="3200" spc="-5" dirty="0" smtClean="0">
                <a:solidFill>
                  <a:schemeClr val="tx1"/>
                </a:solidFill>
              </a:rPr>
              <a:t/>
            </a:r>
            <a:br>
              <a:rPr lang="ro-RO" sz="3200" spc="-5" dirty="0" smtClean="0">
                <a:solidFill>
                  <a:schemeClr val="tx1"/>
                </a:solidFill>
              </a:rPr>
            </a:br>
            <a:r>
              <a:rPr lang="ro-RO" sz="3200" spc="-5" dirty="0" smtClean="0">
                <a:solidFill>
                  <a:schemeClr val="tx1"/>
                </a:solidFill>
              </a:rPr>
              <a:t>           ▼ Localitatea Pučišća</a:t>
            </a:r>
            <a:endParaRPr sz="3200">
              <a:solidFill>
                <a:schemeClr val="tx1"/>
              </a:solidFill>
            </a:endParaRPr>
          </a:p>
        </p:txBody>
      </p:sp>
      <p:pic>
        <p:nvPicPr>
          <p:cNvPr id="12" name="Picture 11" descr="IMG-20220504-WA0066.jpg"/>
          <p:cNvPicPr>
            <a:picLocks noChangeAspect="1"/>
          </p:cNvPicPr>
          <p:nvPr/>
        </p:nvPicPr>
        <p:blipFill>
          <a:blip r:embed="rId3"/>
          <a:stretch>
            <a:fillRect/>
          </a:stretch>
        </p:blipFill>
        <p:spPr>
          <a:xfrm>
            <a:off x="227171" y="0"/>
            <a:ext cx="3201829" cy="6858000"/>
          </a:xfrm>
          <a:prstGeom prst="rect">
            <a:avLst/>
          </a:prstGeom>
        </p:spPr>
      </p:pic>
      <p:pic>
        <p:nvPicPr>
          <p:cNvPr id="15" name="Picture 14" descr="pucisca.jpg"/>
          <p:cNvPicPr>
            <a:picLocks noChangeAspect="1"/>
          </p:cNvPicPr>
          <p:nvPr/>
        </p:nvPicPr>
        <p:blipFill>
          <a:blip r:embed="rId4"/>
          <a:stretch>
            <a:fillRect/>
          </a:stretch>
        </p:blipFill>
        <p:spPr>
          <a:xfrm>
            <a:off x="4876800" y="2324100"/>
            <a:ext cx="6629400" cy="44958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2"/>
            <a:ext cx="12192000" cy="6857998"/>
          </a:xfrm>
          <a:prstGeom prst="rect">
            <a:avLst/>
          </a:prstGeom>
        </p:spPr>
      </p:pic>
      <p:sp>
        <p:nvSpPr>
          <p:cNvPr id="3" name="object 3"/>
          <p:cNvSpPr txBox="1"/>
          <p:nvPr/>
        </p:nvSpPr>
        <p:spPr>
          <a:xfrm>
            <a:off x="457200" y="194563"/>
            <a:ext cx="5715000" cy="1392689"/>
          </a:xfrm>
          <a:prstGeom prst="rect">
            <a:avLst/>
          </a:prstGeom>
        </p:spPr>
        <p:txBody>
          <a:bodyPr vert="horz" wrap="square" lIns="0" tIns="12700" rIns="0" bIns="0" rtlCol="0">
            <a:spAutoFit/>
          </a:bodyPr>
          <a:lstStyle/>
          <a:p>
            <a:pPr marL="12700" marR="5080" indent="146050">
              <a:lnSpc>
                <a:spcPct val="100000"/>
              </a:lnSpc>
              <a:spcBef>
                <a:spcPts val="100"/>
              </a:spcBef>
            </a:pPr>
            <a:r>
              <a:rPr lang="ro-RO" sz="3200" b="1" spc="-5" dirty="0" smtClean="0">
                <a:latin typeface="Arial"/>
                <a:cs typeface="Arial"/>
              </a:rPr>
              <a:t>Vizită la Klesarska Skola</a:t>
            </a:r>
          </a:p>
          <a:p>
            <a:pPr marL="12700" marR="5080" indent="146050">
              <a:lnSpc>
                <a:spcPct val="100000"/>
              </a:lnSpc>
              <a:spcBef>
                <a:spcPts val="100"/>
              </a:spcBef>
            </a:pPr>
            <a:r>
              <a:rPr lang="ro-RO" sz="2800" b="1" spc="-5" dirty="0" smtClean="0">
                <a:latin typeface="Arial"/>
                <a:cs typeface="Arial"/>
              </a:rPr>
              <a:t>de pe insula Brač</a:t>
            </a:r>
          </a:p>
          <a:p>
            <a:pPr marL="12700" marR="5080" indent="146050">
              <a:lnSpc>
                <a:spcPct val="100000"/>
              </a:lnSpc>
              <a:spcBef>
                <a:spcPts val="100"/>
              </a:spcBef>
            </a:pPr>
            <a:r>
              <a:rPr lang="ro-RO" sz="2800" b="1" spc="-5" dirty="0" smtClean="0">
                <a:latin typeface="Arial"/>
                <a:cs typeface="Arial"/>
              </a:rPr>
              <a:t>Școală profesională de 3 ani  </a:t>
            </a:r>
            <a:endParaRPr sz="2800">
              <a:latin typeface="Arial"/>
              <a:cs typeface="Arial"/>
            </a:endParaRPr>
          </a:p>
        </p:txBody>
      </p:sp>
      <p:sp>
        <p:nvSpPr>
          <p:cNvPr id="4" name="object 4"/>
          <p:cNvSpPr txBox="1">
            <a:spLocks noGrp="1"/>
          </p:cNvSpPr>
          <p:nvPr>
            <p:ph type="title"/>
          </p:nvPr>
        </p:nvSpPr>
        <p:spPr>
          <a:xfrm>
            <a:off x="6819645" y="136093"/>
            <a:ext cx="4881880" cy="676910"/>
          </a:xfrm>
          <a:prstGeom prst="rect">
            <a:avLst/>
          </a:prstGeom>
        </p:spPr>
        <p:txBody>
          <a:bodyPr vert="horz" wrap="square" lIns="0" tIns="15875" rIns="0" bIns="0" rtlCol="0">
            <a:spAutoFit/>
          </a:bodyPr>
          <a:lstStyle/>
          <a:p>
            <a:pPr marL="12700">
              <a:lnSpc>
                <a:spcPct val="100000"/>
              </a:lnSpc>
              <a:spcBef>
                <a:spcPts val="125"/>
              </a:spcBef>
            </a:pPr>
            <a:endParaRPr sz="4250"/>
          </a:p>
        </p:txBody>
      </p:sp>
      <p:pic>
        <p:nvPicPr>
          <p:cNvPr id="17" name="Picture 16" descr="IMG-20220504-WA0047.jpg"/>
          <p:cNvPicPr>
            <a:picLocks noChangeAspect="1"/>
          </p:cNvPicPr>
          <p:nvPr/>
        </p:nvPicPr>
        <p:blipFill>
          <a:blip r:embed="rId3"/>
          <a:srcRect t="4444" b="28889"/>
          <a:stretch>
            <a:fillRect/>
          </a:stretch>
        </p:blipFill>
        <p:spPr>
          <a:xfrm>
            <a:off x="990600" y="1905000"/>
            <a:ext cx="3857625" cy="4572000"/>
          </a:xfrm>
          <a:prstGeom prst="rect">
            <a:avLst/>
          </a:prstGeom>
        </p:spPr>
      </p:pic>
      <p:pic>
        <p:nvPicPr>
          <p:cNvPr id="21" name="Picture 20" descr="IMG_20220504_131856.jpg"/>
          <p:cNvPicPr>
            <a:picLocks noChangeAspect="1"/>
          </p:cNvPicPr>
          <p:nvPr/>
        </p:nvPicPr>
        <p:blipFill>
          <a:blip r:embed="rId4" cstate="print"/>
          <a:stretch>
            <a:fillRect/>
          </a:stretch>
        </p:blipFill>
        <p:spPr>
          <a:xfrm>
            <a:off x="5334000" y="152400"/>
            <a:ext cx="2971800" cy="3200400"/>
          </a:xfrm>
          <a:prstGeom prst="rect">
            <a:avLst/>
          </a:prstGeom>
        </p:spPr>
      </p:pic>
      <p:pic>
        <p:nvPicPr>
          <p:cNvPr id="22" name="Picture 21" descr="IMG_20220504_132045.jpg"/>
          <p:cNvPicPr>
            <a:picLocks noChangeAspect="1"/>
          </p:cNvPicPr>
          <p:nvPr/>
        </p:nvPicPr>
        <p:blipFill>
          <a:blip r:embed="rId5" cstate="print"/>
          <a:stretch>
            <a:fillRect/>
          </a:stretch>
        </p:blipFill>
        <p:spPr>
          <a:xfrm>
            <a:off x="8153400" y="228600"/>
            <a:ext cx="3486150" cy="3276600"/>
          </a:xfrm>
          <a:prstGeom prst="rect">
            <a:avLst/>
          </a:prstGeom>
        </p:spPr>
      </p:pic>
      <p:pic>
        <p:nvPicPr>
          <p:cNvPr id="23" name="Picture 22" descr="IMG_20220504_131931.jpg"/>
          <p:cNvPicPr>
            <a:picLocks noChangeAspect="1"/>
          </p:cNvPicPr>
          <p:nvPr/>
        </p:nvPicPr>
        <p:blipFill>
          <a:blip r:embed="rId6" cstate="print"/>
          <a:srcRect l="2500" t="30000" b="8280"/>
          <a:stretch>
            <a:fillRect/>
          </a:stretch>
        </p:blipFill>
        <p:spPr>
          <a:xfrm>
            <a:off x="5181600" y="3505200"/>
            <a:ext cx="3657600" cy="3124200"/>
          </a:xfrm>
          <a:prstGeom prst="rect">
            <a:avLst/>
          </a:prstGeom>
        </p:spPr>
      </p:pic>
      <p:pic>
        <p:nvPicPr>
          <p:cNvPr id="24" name="Picture 23" descr="IMG_20220504_134635.jpg"/>
          <p:cNvPicPr>
            <a:picLocks noChangeAspect="1"/>
          </p:cNvPicPr>
          <p:nvPr/>
        </p:nvPicPr>
        <p:blipFill>
          <a:blip r:embed="rId7" cstate="print"/>
          <a:stretch>
            <a:fillRect/>
          </a:stretch>
        </p:blipFill>
        <p:spPr>
          <a:xfrm>
            <a:off x="8915400" y="3505200"/>
            <a:ext cx="2571750" cy="30480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3"/>
          <p:cNvPicPr/>
          <p:nvPr/>
        </p:nvPicPr>
        <p:blipFill>
          <a:blip r:embed="rId2"/>
          <a:stretch>
            <a:fillRect/>
          </a:stretch>
        </p:blipFill>
        <p:spPr>
          <a:xfrm>
            <a:off x="1752600" y="0"/>
            <a:ext cx="10293431" cy="6857999"/>
          </a:xfrm>
          <a:prstGeom prst="rect">
            <a:avLst/>
          </a:prstGeom>
        </p:spPr>
      </p:pic>
      <p:sp>
        <p:nvSpPr>
          <p:cNvPr id="6" name="object 6"/>
          <p:cNvSpPr txBox="1">
            <a:spLocks noGrp="1"/>
          </p:cNvSpPr>
          <p:nvPr>
            <p:ph type="title"/>
          </p:nvPr>
        </p:nvSpPr>
        <p:spPr>
          <a:xfrm>
            <a:off x="4191000" y="304800"/>
            <a:ext cx="3114421" cy="1421608"/>
          </a:xfrm>
          <a:prstGeom prst="rect">
            <a:avLst/>
          </a:prstGeom>
        </p:spPr>
        <p:style>
          <a:lnRef idx="1">
            <a:schemeClr val="accent2"/>
          </a:lnRef>
          <a:fillRef idx="2">
            <a:schemeClr val="accent2"/>
          </a:fillRef>
          <a:effectRef idx="1">
            <a:schemeClr val="accent2"/>
          </a:effectRef>
          <a:fontRef idx="minor">
            <a:schemeClr val="dk1"/>
          </a:fontRef>
        </p:style>
        <p:txBody>
          <a:bodyPr vert="horz" wrap="square" lIns="0" tIns="12065" rIns="0" bIns="0" rtlCol="0">
            <a:spAutoFit/>
          </a:bodyPr>
          <a:lstStyle/>
          <a:p>
            <a:pPr marL="335280" marR="5080" indent="-323215">
              <a:lnSpc>
                <a:spcPct val="120000"/>
              </a:lnSpc>
              <a:spcBef>
                <a:spcPts val="95"/>
              </a:spcBef>
            </a:pPr>
            <a:r>
              <a:rPr sz="4000" spc="-5" dirty="0">
                <a:solidFill>
                  <a:schemeClr val="tx1"/>
                </a:solidFill>
              </a:rPr>
              <a:t>Experie</a:t>
            </a:r>
            <a:r>
              <a:rPr sz="4000" spc="-15" dirty="0">
                <a:solidFill>
                  <a:schemeClr val="tx1"/>
                </a:solidFill>
              </a:rPr>
              <a:t>n</a:t>
            </a:r>
            <a:r>
              <a:rPr sz="4000" spc="-10" dirty="0">
                <a:solidFill>
                  <a:schemeClr val="tx1"/>
                </a:solidFill>
              </a:rPr>
              <a:t>țe  </a:t>
            </a:r>
            <a:r>
              <a:rPr sz="4000" spc="-5" dirty="0">
                <a:solidFill>
                  <a:schemeClr val="tx1"/>
                </a:solidFill>
              </a:rPr>
              <a:t>culinare</a:t>
            </a:r>
            <a:endParaRPr sz="4000">
              <a:solidFill>
                <a:schemeClr val="tx1"/>
              </a:solidFill>
            </a:endParaRPr>
          </a:p>
        </p:txBody>
      </p:sp>
      <p:pic>
        <p:nvPicPr>
          <p:cNvPr id="11" name="Picture 10" descr="IMG_20220504_165722.jpg"/>
          <p:cNvPicPr>
            <a:picLocks noChangeAspect="1"/>
          </p:cNvPicPr>
          <p:nvPr/>
        </p:nvPicPr>
        <p:blipFill>
          <a:blip r:embed="rId3" cstate="print"/>
          <a:srcRect t="21111" b="6667"/>
          <a:stretch>
            <a:fillRect/>
          </a:stretch>
        </p:blipFill>
        <p:spPr>
          <a:xfrm>
            <a:off x="0" y="0"/>
            <a:ext cx="3962400" cy="2895600"/>
          </a:xfrm>
          <a:prstGeom prst="rect">
            <a:avLst/>
          </a:prstGeom>
        </p:spPr>
      </p:pic>
      <p:pic>
        <p:nvPicPr>
          <p:cNvPr id="13" name="Picture 12" descr="IMG-20220429-WA0008.jpg"/>
          <p:cNvPicPr>
            <a:picLocks noChangeAspect="1"/>
          </p:cNvPicPr>
          <p:nvPr/>
        </p:nvPicPr>
        <p:blipFill>
          <a:blip r:embed="rId4"/>
          <a:stretch>
            <a:fillRect/>
          </a:stretch>
        </p:blipFill>
        <p:spPr>
          <a:xfrm>
            <a:off x="0" y="3048000"/>
            <a:ext cx="5372100" cy="3505200"/>
          </a:xfrm>
          <a:prstGeom prst="rect">
            <a:avLst/>
          </a:prstGeom>
        </p:spPr>
      </p:pic>
      <p:pic>
        <p:nvPicPr>
          <p:cNvPr id="14" name="Picture 13" descr="IMG_20220503_140538.jpg"/>
          <p:cNvPicPr>
            <a:picLocks noChangeAspect="1"/>
          </p:cNvPicPr>
          <p:nvPr/>
        </p:nvPicPr>
        <p:blipFill>
          <a:blip r:embed="rId5" cstate="print"/>
          <a:srcRect t="47778"/>
          <a:stretch>
            <a:fillRect/>
          </a:stretch>
        </p:blipFill>
        <p:spPr>
          <a:xfrm>
            <a:off x="8705850" y="0"/>
            <a:ext cx="3486150" cy="27432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6618731"/>
            <a:ext cx="12192000" cy="239395"/>
          </a:xfrm>
          <a:custGeom>
            <a:avLst/>
            <a:gdLst/>
            <a:ahLst/>
            <a:cxnLst/>
            <a:rect l="l" t="t" r="r" b="b"/>
            <a:pathLst>
              <a:path w="12192000" h="239395">
                <a:moveTo>
                  <a:pt x="12192000" y="0"/>
                </a:moveTo>
                <a:lnTo>
                  <a:pt x="0" y="0"/>
                </a:lnTo>
                <a:lnTo>
                  <a:pt x="0" y="239268"/>
                </a:lnTo>
                <a:lnTo>
                  <a:pt x="12192000" y="239268"/>
                </a:lnTo>
                <a:lnTo>
                  <a:pt x="12192000" y="0"/>
                </a:lnTo>
                <a:close/>
              </a:path>
            </a:pathLst>
          </a:custGeom>
          <a:solidFill>
            <a:srgbClr val="31ADB8"/>
          </a:solidFill>
        </p:spPr>
        <p:txBody>
          <a:bodyPr wrap="square" lIns="0" tIns="0" rIns="0" bIns="0" rtlCol="0"/>
          <a:lstStyle/>
          <a:p>
            <a:endParaRPr/>
          </a:p>
        </p:txBody>
      </p:sp>
      <p:sp>
        <p:nvSpPr>
          <p:cNvPr id="3" name="object 3"/>
          <p:cNvSpPr/>
          <p:nvPr/>
        </p:nvSpPr>
        <p:spPr>
          <a:xfrm>
            <a:off x="0" y="0"/>
            <a:ext cx="12192000" cy="96520"/>
          </a:xfrm>
          <a:custGeom>
            <a:avLst/>
            <a:gdLst/>
            <a:ahLst/>
            <a:cxnLst/>
            <a:rect l="l" t="t" r="r" b="b"/>
            <a:pathLst>
              <a:path w="12192000" h="96520">
                <a:moveTo>
                  <a:pt x="12192000" y="0"/>
                </a:moveTo>
                <a:lnTo>
                  <a:pt x="0" y="0"/>
                </a:lnTo>
                <a:lnTo>
                  <a:pt x="0" y="96011"/>
                </a:lnTo>
                <a:lnTo>
                  <a:pt x="12192000" y="96011"/>
                </a:lnTo>
                <a:lnTo>
                  <a:pt x="12192000" y="0"/>
                </a:lnTo>
                <a:close/>
              </a:path>
            </a:pathLst>
          </a:custGeom>
          <a:solidFill>
            <a:srgbClr val="31ADB8"/>
          </a:solidFill>
        </p:spPr>
        <p:txBody>
          <a:bodyPr wrap="square" lIns="0" tIns="0" rIns="0" bIns="0" rtlCol="0"/>
          <a:lstStyle/>
          <a:p>
            <a:endParaRPr/>
          </a:p>
        </p:txBody>
      </p:sp>
      <p:sp>
        <p:nvSpPr>
          <p:cNvPr id="4" name="object 4"/>
          <p:cNvSpPr txBox="1">
            <a:spLocks noGrp="1"/>
          </p:cNvSpPr>
          <p:nvPr>
            <p:ph type="title"/>
          </p:nvPr>
        </p:nvSpPr>
        <p:spPr>
          <a:xfrm>
            <a:off x="1828800" y="0"/>
            <a:ext cx="7239000" cy="2054409"/>
          </a:xfrm>
          <a:prstGeom prst="rect">
            <a:avLst/>
          </a:prstGeom>
        </p:spPr>
        <p:txBody>
          <a:bodyPr vert="horz" wrap="square" lIns="0" tIns="213360" rIns="0" bIns="0" rtlCol="0">
            <a:spAutoFit/>
          </a:bodyPr>
          <a:lstStyle/>
          <a:p>
            <a:pPr marL="12700">
              <a:lnSpc>
                <a:spcPct val="100000"/>
              </a:lnSpc>
              <a:spcBef>
                <a:spcPts val="1680"/>
              </a:spcBef>
            </a:pPr>
            <a:r>
              <a:rPr lang="ro-RO" sz="4800" b="0" spc="-5" dirty="0" smtClean="0">
                <a:solidFill>
                  <a:srgbClr val="31ADB8"/>
                </a:solidFill>
                <a:latin typeface="Arial MT"/>
                <a:cs typeface="Arial MT"/>
              </a:rPr>
              <a:t>Preventing Bullying    </a:t>
            </a:r>
            <a:r>
              <a:rPr lang="en-GB" sz="4800" b="0" spc="-5" dirty="0" smtClean="0">
                <a:solidFill>
                  <a:srgbClr val="31ADB8"/>
                </a:solidFill>
                <a:latin typeface="Arial MT"/>
                <a:cs typeface="Arial MT"/>
              </a:rPr>
              <a:t>         </a:t>
            </a:r>
            <a:r>
              <a:rPr lang="ro-RO" sz="4800" b="0" spc="-5" dirty="0" smtClean="0">
                <a:solidFill>
                  <a:srgbClr val="31ADB8"/>
                </a:solidFill>
                <a:latin typeface="Arial MT"/>
                <a:cs typeface="Arial MT"/>
              </a:rPr>
              <a:t>in Schools</a:t>
            </a:r>
            <a:endParaRPr sz="4800">
              <a:latin typeface="Arial MT"/>
              <a:cs typeface="Arial MT"/>
            </a:endParaRPr>
          </a:p>
          <a:p>
            <a:pPr marR="494665" algn="ctr">
              <a:lnSpc>
                <a:spcPct val="100000"/>
              </a:lnSpc>
              <a:spcBef>
                <a:spcPts val="640"/>
              </a:spcBef>
            </a:pPr>
            <a:r>
              <a:rPr lang="en-GB" sz="1850" spc="5" dirty="0" smtClean="0">
                <a:solidFill>
                  <a:srgbClr val="F1A30D"/>
                </a:solidFill>
              </a:rPr>
              <a:t>30</a:t>
            </a:r>
            <a:r>
              <a:rPr sz="1850" spc="5" smtClean="0">
                <a:solidFill>
                  <a:srgbClr val="F1A30D"/>
                </a:solidFill>
              </a:rPr>
              <a:t>.0</a:t>
            </a:r>
            <a:r>
              <a:rPr lang="en-GB" sz="1850" spc="5" dirty="0" smtClean="0">
                <a:solidFill>
                  <a:srgbClr val="F1A30D"/>
                </a:solidFill>
              </a:rPr>
              <a:t>4.</a:t>
            </a:r>
            <a:r>
              <a:rPr sz="1850" spc="5" smtClean="0">
                <a:solidFill>
                  <a:srgbClr val="F1A30D"/>
                </a:solidFill>
              </a:rPr>
              <a:t>2022</a:t>
            </a:r>
            <a:r>
              <a:rPr sz="1850" spc="-45" smtClean="0">
                <a:solidFill>
                  <a:srgbClr val="F1A30D"/>
                </a:solidFill>
              </a:rPr>
              <a:t> </a:t>
            </a:r>
            <a:r>
              <a:rPr sz="1850" spc="10">
                <a:solidFill>
                  <a:srgbClr val="F1A30D"/>
                </a:solidFill>
              </a:rPr>
              <a:t>–</a:t>
            </a:r>
            <a:r>
              <a:rPr sz="1850" spc="-10">
                <a:solidFill>
                  <a:srgbClr val="F1A30D"/>
                </a:solidFill>
              </a:rPr>
              <a:t> </a:t>
            </a:r>
            <a:r>
              <a:rPr lang="en-GB" sz="1850" spc="5" dirty="0" smtClean="0">
                <a:solidFill>
                  <a:srgbClr val="F1A30D"/>
                </a:solidFill>
              </a:rPr>
              <a:t>06</a:t>
            </a:r>
            <a:r>
              <a:rPr sz="1850" spc="5" smtClean="0">
                <a:solidFill>
                  <a:srgbClr val="F1A30D"/>
                </a:solidFill>
              </a:rPr>
              <a:t>.0</a:t>
            </a:r>
            <a:r>
              <a:rPr lang="en-GB" sz="1850" spc="5" dirty="0" smtClean="0">
                <a:solidFill>
                  <a:srgbClr val="F1A30D"/>
                </a:solidFill>
              </a:rPr>
              <a:t>5</a:t>
            </a:r>
            <a:r>
              <a:rPr sz="1850" spc="5" smtClean="0">
                <a:solidFill>
                  <a:srgbClr val="F1A30D"/>
                </a:solidFill>
              </a:rPr>
              <a:t>.2022</a:t>
            </a:r>
            <a:endParaRPr sz="1850"/>
          </a:p>
        </p:txBody>
      </p:sp>
      <p:graphicFrame>
        <p:nvGraphicFramePr>
          <p:cNvPr id="5" name="object 5"/>
          <p:cNvGraphicFramePr>
            <a:graphicFrameLocks noGrp="1"/>
          </p:cNvGraphicFramePr>
          <p:nvPr/>
        </p:nvGraphicFramePr>
        <p:xfrm>
          <a:off x="5562600" y="2302435"/>
          <a:ext cx="2890520" cy="4555565"/>
        </p:xfrm>
        <a:graphic>
          <a:graphicData uri="http://schemas.openxmlformats.org/drawingml/2006/table">
            <a:tbl>
              <a:tblPr firstRow="1" bandRow="1">
                <a:tableStyleId>{2D5ABB26-0587-4C30-8999-92F81FD0307C}</a:tableStyleId>
              </a:tblPr>
              <a:tblGrid>
                <a:gridCol w="2890520"/>
              </a:tblGrid>
              <a:tr h="413080">
                <a:tc>
                  <a:txBody>
                    <a:bodyPr/>
                    <a:lstStyle/>
                    <a:p>
                      <a:pPr marL="635" algn="ctr">
                        <a:lnSpc>
                          <a:spcPct val="100000"/>
                        </a:lnSpc>
                        <a:spcBef>
                          <a:spcPts val="630"/>
                        </a:spcBef>
                      </a:pPr>
                      <a:r>
                        <a:rPr sz="1600" b="1" spc="-5" dirty="0">
                          <a:solidFill>
                            <a:srgbClr val="404040"/>
                          </a:solidFill>
                          <a:latin typeface="Arial"/>
                          <a:cs typeface="Arial"/>
                        </a:rPr>
                        <a:t>State</a:t>
                      </a:r>
                      <a:r>
                        <a:rPr sz="1600" b="1" spc="-20" dirty="0">
                          <a:solidFill>
                            <a:srgbClr val="404040"/>
                          </a:solidFill>
                          <a:latin typeface="Arial"/>
                          <a:cs typeface="Arial"/>
                        </a:rPr>
                        <a:t> </a:t>
                      </a:r>
                      <a:r>
                        <a:rPr sz="1600" b="1" spc="-5" dirty="0">
                          <a:solidFill>
                            <a:srgbClr val="404040"/>
                          </a:solidFill>
                          <a:latin typeface="Arial"/>
                          <a:cs typeface="Arial"/>
                        </a:rPr>
                        <a:t>europene</a:t>
                      </a:r>
                      <a:endParaRPr sz="1600">
                        <a:latin typeface="Arial"/>
                        <a:cs typeface="Arial"/>
                      </a:endParaRPr>
                    </a:p>
                  </a:txBody>
                  <a:tcPr marL="0" marR="0" marT="80010" marB="0">
                    <a:lnL w="19050">
                      <a:solidFill>
                        <a:srgbClr val="31ADB8"/>
                      </a:solidFill>
                      <a:prstDash val="solid"/>
                    </a:lnL>
                    <a:lnR w="19050">
                      <a:solidFill>
                        <a:srgbClr val="31ADB8"/>
                      </a:solidFill>
                      <a:prstDash val="solid"/>
                    </a:lnR>
                    <a:lnT w="19050">
                      <a:solidFill>
                        <a:srgbClr val="31ADB8"/>
                      </a:solidFill>
                      <a:prstDash val="solid"/>
                    </a:lnT>
                  </a:tcPr>
                </a:tc>
              </a:tr>
              <a:tr h="1135811">
                <a:tc>
                  <a:txBody>
                    <a:bodyPr/>
                    <a:lstStyle/>
                    <a:p>
                      <a:pPr>
                        <a:lnSpc>
                          <a:spcPct val="100000"/>
                        </a:lnSpc>
                      </a:pPr>
                      <a:endParaRPr sz="2800">
                        <a:latin typeface="Times New Roman"/>
                        <a:cs typeface="Times New Roman"/>
                      </a:endParaRPr>
                    </a:p>
                    <a:p>
                      <a:pPr algn="ctr">
                        <a:lnSpc>
                          <a:spcPct val="100000"/>
                        </a:lnSpc>
                      </a:pPr>
                      <a:r>
                        <a:rPr sz="2000" b="1" dirty="0">
                          <a:solidFill>
                            <a:srgbClr val="FFFFFF"/>
                          </a:solidFill>
                          <a:latin typeface="Arial"/>
                          <a:cs typeface="Arial"/>
                        </a:rPr>
                        <a:t>Participanți</a:t>
                      </a:r>
                      <a:endParaRPr sz="2000">
                        <a:latin typeface="Arial"/>
                        <a:cs typeface="Arial"/>
                      </a:endParaRPr>
                    </a:p>
                  </a:txBody>
                  <a:tcPr marL="0" marR="0" marT="0" marB="0">
                    <a:solidFill>
                      <a:srgbClr val="31ADB8"/>
                    </a:solidFill>
                  </a:tcPr>
                </a:tc>
              </a:tr>
              <a:tr h="3006674">
                <a:tc>
                  <a:txBody>
                    <a:bodyPr/>
                    <a:lstStyle/>
                    <a:p>
                      <a:pPr marL="635" algn="ctr">
                        <a:lnSpc>
                          <a:spcPct val="100000"/>
                        </a:lnSpc>
                      </a:pPr>
                      <a:r>
                        <a:rPr sz="1600" spc="-5" smtClean="0">
                          <a:solidFill>
                            <a:srgbClr val="404040"/>
                          </a:solidFill>
                          <a:latin typeface="Arial MT"/>
                          <a:cs typeface="Arial MT"/>
                        </a:rPr>
                        <a:t>din</a:t>
                      </a:r>
                      <a:r>
                        <a:rPr sz="1600" spc="-20" smtClean="0">
                          <a:solidFill>
                            <a:srgbClr val="404040"/>
                          </a:solidFill>
                          <a:latin typeface="Arial MT"/>
                          <a:cs typeface="Arial MT"/>
                        </a:rPr>
                        <a:t> </a:t>
                      </a:r>
                      <a:r>
                        <a:rPr lang="en-GB" sz="1600" spc="-20" dirty="0" smtClean="0">
                          <a:solidFill>
                            <a:srgbClr val="404040"/>
                          </a:solidFill>
                          <a:latin typeface="Arial MT"/>
                          <a:cs typeface="Arial MT"/>
                        </a:rPr>
                        <a:t>8</a:t>
                      </a:r>
                      <a:r>
                        <a:rPr sz="1600" spc="-15" smtClean="0">
                          <a:solidFill>
                            <a:srgbClr val="404040"/>
                          </a:solidFill>
                          <a:latin typeface="Arial MT"/>
                          <a:cs typeface="Arial MT"/>
                        </a:rPr>
                        <a:t> </a:t>
                      </a:r>
                      <a:r>
                        <a:rPr sz="1600" spc="-5" dirty="0">
                          <a:solidFill>
                            <a:srgbClr val="404040"/>
                          </a:solidFill>
                          <a:latin typeface="Arial MT"/>
                          <a:cs typeface="Arial MT"/>
                        </a:rPr>
                        <a:t>state</a:t>
                      </a:r>
                      <a:r>
                        <a:rPr sz="1600" dirty="0">
                          <a:solidFill>
                            <a:srgbClr val="404040"/>
                          </a:solidFill>
                          <a:latin typeface="Arial MT"/>
                          <a:cs typeface="Arial MT"/>
                        </a:rPr>
                        <a:t> </a:t>
                      </a:r>
                      <a:r>
                        <a:rPr sz="1600" spc="-5" dirty="0">
                          <a:solidFill>
                            <a:srgbClr val="404040"/>
                          </a:solidFill>
                          <a:latin typeface="Arial MT"/>
                          <a:cs typeface="Arial MT"/>
                        </a:rPr>
                        <a:t>europene</a:t>
                      </a:r>
                      <a:endParaRPr sz="1600">
                        <a:latin typeface="Arial MT"/>
                        <a:cs typeface="Arial MT"/>
                      </a:endParaRPr>
                    </a:p>
                    <a:p>
                      <a:pPr>
                        <a:lnSpc>
                          <a:spcPct val="100000"/>
                        </a:lnSpc>
                        <a:spcBef>
                          <a:spcPts val="25"/>
                        </a:spcBef>
                      </a:pPr>
                      <a:endParaRPr sz="1650">
                        <a:latin typeface="Times New Roman"/>
                        <a:cs typeface="Times New Roman"/>
                      </a:endParaRPr>
                    </a:p>
                    <a:p>
                      <a:pPr marL="400685" marR="1669414">
                        <a:lnSpc>
                          <a:spcPct val="100000"/>
                        </a:lnSpc>
                      </a:pPr>
                      <a:r>
                        <a:rPr sz="1600" spc="-5">
                          <a:solidFill>
                            <a:srgbClr val="404040"/>
                          </a:solidFill>
                          <a:latin typeface="Arial MT"/>
                          <a:cs typeface="Arial MT"/>
                        </a:rPr>
                        <a:t>România  </a:t>
                      </a:r>
                      <a:r>
                        <a:rPr sz="1600" spc="-5" smtClean="0">
                          <a:solidFill>
                            <a:srgbClr val="404040"/>
                          </a:solidFill>
                          <a:latin typeface="Arial MT"/>
                          <a:cs typeface="Arial MT"/>
                        </a:rPr>
                        <a:t>Letonia</a:t>
                      </a:r>
                      <a:endParaRPr lang="en-GB" sz="1600" spc="-5" dirty="0" smtClean="0">
                        <a:solidFill>
                          <a:srgbClr val="404040"/>
                        </a:solidFill>
                        <a:latin typeface="Arial MT"/>
                        <a:cs typeface="Arial MT"/>
                      </a:endParaRPr>
                    </a:p>
                    <a:p>
                      <a:pPr marL="400685" marR="1669414">
                        <a:lnSpc>
                          <a:spcPct val="100000"/>
                        </a:lnSpc>
                      </a:pPr>
                      <a:r>
                        <a:rPr lang="en-GB" sz="1600" spc="-5" dirty="0" smtClean="0">
                          <a:solidFill>
                            <a:srgbClr val="404040"/>
                          </a:solidFill>
                          <a:latin typeface="Arial MT"/>
                          <a:cs typeface="Arial MT"/>
                        </a:rPr>
                        <a:t>Estonia</a:t>
                      </a:r>
                      <a:r>
                        <a:rPr sz="1600" spc="-5" smtClean="0">
                          <a:solidFill>
                            <a:srgbClr val="404040"/>
                          </a:solidFill>
                          <a:latin typeface="Arial MT"/>
                          <a:cs typeface="Arial MT"/>
                        </a:rPr>
                        <a:t> </a:t>
                      </a:r>
                      <a:r>
                        <a:rPr sz="1600" smtClean="0">
                          <a:solidFill>
                            <a:srgbClr val="404040"/>
                          </a:solidFill>
                          <a:latin typeface="Arial MT"/>
                          <a:cs typeface="Arial MT"/>
                        </a:rPr>
                        <a:t> </a:t>
                      </a:r>
                      <a:r>
                        <a:rPr lang="en-GB" sz="1600" spc="-5" dirty="0" err="1" smtClean="0">
                          <a:solidFill>
                            <a:srgbClr val="404040"/>
                          </a:solidFill>
                          <a:latin typeface="Arial MT"/>
                          <a:cs typeface="Arial MT"/>
                        </a:rPr>
                        <a:t>Grecia</a:t>
                      </a:r>
                      <a:r>
                        <a:rPr sz="1600" spc="-5" smtClean="0">
                          <a:solidFill>
                            <a:srgbClr val="404040"/>
                          </a:solidFill>
                          <a:latin typeface="Arial MT"/>
                          <a:cs typeface="Arial MT"/>
                        </a:rPr>
                        <a:t> </a:t>
                      </a:r>
                      <a:r>
                        <a:rPr sz="1600" smtClean="0">
                          <a:solidFill>
                            <a:srgbClr val="404040"/>
                          </a:solidFill>
                          <a:latin typeface="Arial MT"/>
                          <a:cs typeface="Arial MT"/>
                        </a:rPr>
                        <a:t> </a:t>
                      </a:r>
                      <a:endParaRPr lang="en-GB" sz="1600" spc="-5" dirty="0" smtClean="0">
                        <a:solidFill>
                          <a:srgbClr val="404040"/>
                        </a:solidFill>
                        <a:latin typeface="Arial MT"/>
                        <a:cs typeface="Arial MT"/>
                      </a:endParaRPr>
                    </a:p>
                    <a:p>
                      <a:pPr marL="400685" marR="1669414">
                        <a:lnSpc>
                          <a:spcPct val="100000"/>
                        </a:lnSpc>
                      </a:pPr>
                      <a:r>
                        <a:rPr lang="en-GB" sz="1600" spc="-5" dirty="0" smtClean="0">
                          <a:solidFill>
                            <a:srgbClr val="404040"/>
                          </a:solidFill>
                          <a:latin typeface="Arial MT"/>
                          <a:cs typeface="Arial MT"/>
                        </a:rPr>
                        <a:t>Germania</a:t>
                      </a:r>
                      <a:r>
                        <a:rPr sz="1600" spc="-5" smtClean="0">
                          <a:solidFill>
                            <a:srgbClr val="404040"/>
                          </a:solidFill>
                          <a:latin typeface="Arial MT"/>
                          <a:cs typeface="Arial MT"/>
                        </a:rPr>
                        <a:t> </a:t>
                      </a:r>
                      <a:r>
                        <a:rPr sz="1600" smtClean="0">
                          <a:solidFill>
                            <a:srgbClr val="404040"/>
                          </a:solidFill>
                          <a:latin typeface="Arial MT"/>
                          <a:cs typeface="Arial MT"/>
                        </a:rPr>
                        <a:t> </a:t>
                      </a:r>
                      <a:r>
                        <a:rPr lang="en-GB" sz="1600" spc="-150" dirty="0" err="1" smtClean="0">
                          <a:solidFill>
                            <a:srgbClr val="404040"/>
                          </a:solidFill>
                          <a:latin typeface="Arial MT"/>
                          <a:cs typeface="Arial MT"/>
                        </a:rPr>
                        <a:t>Finlanda</a:t>
                      </a:r>
                      <a:r>
                        <a:rPr sz="1600" spc="-150" smtClean="0">
                          <a:solidFill>
                            <a:srgbClr val="404040"/>
                          </a:solidFill>
                          <a:latin typeface="Arial MT"/>
                          <a:cs typeface="Arial MT"/>
                        </a:rPr>
                        <a:t>,</a:t>
                      </a:r>
                      <a:endParaRPr sz="1600">
                        <a:latin typeface="Arial MT"/>
                        <a:cs typeface="Arial MT"/>
                      </a:endParaRPr>
                    </a:p>
                    <a:p>
                      <a:pPr marL="400685">
                        <a:lnSpc>
                          <a:spcPct val="100000"/>
                        </a:lnSpc>
                      </a:pPr>
                      <a:r>
                        <a:rPr sz="1600">
                          <a:solidFill>
                            <a:srgbClr val="404040"/>
                          </a:solidFill>
                          <a:latin typeface="Arial MT"/>
                          <a:cs typeface="Arial MT"/>
                        </a:rPr>
                        <a:t>F</a:t>
                      </a:r>
                      <a:r>
                        <a:rPr sz="1600" spc="-10">
                          <a:solidFill>
                            <a:srgbClr val="404040"/>
                          </a:solidFill>
                          <a:latin typeface="Arial MT"/>
                          <a:cs typeface="Arial MT"/>
                        </a:rPr>
                        <a:t>r</a:t>
                      </a:r>
                      <a:r>
                        <a:rPr sz="1600" spc="-5">
                          <a:solidFill>
                            <a:srgbClr val="404040"/>
                          </a:solidFill>
                          <a:latin typeface="Arial MT"/>
                          <a:cs typeface="Arial MT"/>
                        </a:rPr>
                        <a:t>an</a:t>
                      </a:r>
                      <a:r>
                        <a:rPr sz="1600" spc="5">
                          <a:solidFill>
                            <a:srgbClr val="404040"/>
                          </a:solidFill>
                          <a:latin typeface="Arial MT"/>
                          <a:cs typeface="Arial MT"/>
                        </a:rPr>
                        <a:t>ț</a:t>
                      </a:r>
                      <a:r>
                        <a:rPr sz="1600">
                          <a:solidFill>
                            <a:srgbClr val="404040"/>
                          </a:solidFill>
                          <a:latin typeface="Arial MT"/>
                          <a:cs typeface="Arial MT"/>
                        </a:rPr>
                        <a:t>a</a:t>
                      </a:r>
                      <a:r>
                        <a:rPr sz="1600" spc="5">
                          <a:solidFill>
                            <a:srgbClr val="404040"/>
                          </a:solidFill>
                          <a:latin typeface="Arial MT"/>
                          <a:cs typeface="Arial MT"/>
                        </a:rPr>
                        <a:t> </a:t>
                      </a:r>
                      <a:endParaRPr lang="en-GB" sz="1600" spc="5" dirty="0" smtClean="0">
                        <a:solidFill>
                          <a:srgbClr val="404040"/>
                        </a:solidFill>
                        <a:latin typeface="Arial MT"/>
                        <a:cs typeface="Arial MT"/>
                      </a:endParaRPr>
                    </a:p>
                    <a:p>
                      <a:pPr marL="400685">
                        <a:lnSpc>
                          <a:spcPct val="100000"/>
                        </a:lnSpc>
                      </a:pPr>
                      <a:r>
                        <a:rPr lang="en-GB" sz="1600" spc="5" dirty="0" err="1" smtClean="0">
                          <a:solidFill>
                            <a:srgbClr val="404040"/>
                          </a:solidFill>
                          <a:latin typeface="Arial MT"/>
                          <a:cs typeface="Arial MT"/>
                        </a:rPr>
                        <a:t>Spania</a:t>
                      </a:r>
                      <a:endParaRPr sz="1600">
                        <a:latin typeface="Arial MT"/>
                        <a:cs typeface="Arial MT"/>
                      </a:endParaRPr>
                    </a:p>
                  </a:txBody>
                  <a:tcPr marL="0" marR="0" marT="194945" marB="0">
                    <a:lnL w="19050">
                      <a:solidFill>
                        <a:srgbClr val="31ADB8"/>
                      </a:solidFill>
                      <a:prstDash val="solid"/>
                    </a:lnL>
                    <a:lnR w="19050">
                      <a:solidFill>
                        <a:srgbClr val="31ADB8"/>
                      </a:solidFill>
                      <a:prstDash val="solid"/>
                    </a:lnR>
                    <a:lnB w="19050">
                      <a:solidFill>
                        <a:srgbClr val="31ADB8"/>
                      </a:solidFill>
                      <a:prstDash val="solid"/>
                    </a:lnB>
                  </a:tcPr>
                </a:tc>
              </a:tr>
            </a:tbl>
          </a:graphicData>
        </a:graphic>
      </p:graphicFrame>
      <p:graphicFrame>
        <p:nvGraphicFramePr>
          <p:cNvPr id="6" name="object 6"/>
          <p:cNvGraphicFramePr>
            <a:graphicFrameLocks noGrp="1"/>
          </p:cNvGraphicFramePr>
          <p:nvPr/>
        </p:nvGraphicFramePr>
        <p:xfrm>
          <a:off x="304800" y="2302410"/>
          <a:ext cx="4879340" cy="4895341"/>
        </p:xfrm>
        <a:graphic>
          <a:graphicData uri="http://schemas.openxmlformats.org/drawingml/2006/table">
            <a:tbl>
              <a:tblPr firstRow="1" bandRow="1">
                <a:tableStyleId>{2D5ABB26-0587-4C30-8999-92F81FD0307C}</a:tableStyleId>
              </a:tblPr>
              <a:tblGrid>
                <a:gridCol w="4879340"/>
              </a:tblGrid>
              <a:tr h="413080">
                <a:tc>
                  <a:txBody>
                    <a:bodyPr/>
                    <a:lstStyle/>
                    <a:p>
                      <a:pPr marL="699770">
                        <a:lnSpc>
                          <a:spcPct val="100000"/>
                        </a:lnSpc>
                        <a:spcBef>
                          <a:spcPts val="630"/>
                        </a:spcBef>
                      </a:pPr>
                      <a:r>
                        <a:rPr sz="1600" b="1" spc="-10" smtClean="0">
                          <a:solidFill>
                            <a:srgbClr val="404040"/>
                          </a:solidFill>
                          <a:latin typeface="Arial"/>
                          <a:cs typeface="Arial"/>
                        </a:rPr>
                        <a:t>Județ</a:t>
                      </a:r>
                      <a:r>
                        <a:rPr lang="en-GB" sz="1600" b="1" spc="-10" dirty="0" err="1" smtClean="0">
                          <a:solidFill>
                            <a:srgbClr val="404040"/>
                          </a:solidFill>
                          <a:latin typeface="Arial"/>
                          <a:cs typeface="Arial"/>
                        </a:rPr>
                        <a:t>ul</a:t>
                      </a:r>
                      <a:r>
                        <a:rPr lang="en-GB" sz="1600" b="1" spc="-10" baseline="0" dirty="0" smtClean="0">
                          <a:solidFill>
                            <a:srgbClr val="404040"/>
                          </a:solidFill>
                          <a:latin typeface="Arial"/>
                          <a:cs typeface="Arial"/>
                        </a:rPr>
                        <a:t> </a:t>
                      </a:r>
                      <a:r>
                        <a:rPr sz="1600" b="1" spc="-5" smtClean="0">
                          <a:solidFill>
                            <a:srgbClr val="404040"/>
                          </a:solidFill>
                          <a:latin typeface="Arial"/>
                          <a:cs typeface="Arial"/>
                        </a:rPr>
                        <a:t>Iași</a:t>
                      </a:r>
                      <a:endParaRPr sz="1600">
                        <a:latin typeface="Arial"/>
                        <a:cs typeface="Arial"/>
                      </a:endParaRPr>
                    </a:p>
                  </a:txBody>
                  <a:tcPr marL="0" marR="0" marT="80010" marB="0">
                    <a:lnL w="19050">
                      <a:solidFill>
                        <a:srgbClr val="F1A30D"/>
                      </a:solidFill>
                      <a:prstDash val="solid"/>
                    </a:lnL>
                    <a:lnR w="19050">
                      <a:solidFill>
                        <a:srgbClr val="F1A30D"/>
                      </a:solidFill>
                      <a:prstDash val="solid"/>
                    </a:lnR>
                    <a:lnT w="19050">
                      <a:solidFill>
                        <a:srgbClr val="F1A30D"/>
                      </a:solidFill>
                      <a:prstDash val="solid"/>
                    </a:lnT>
                  </a:tcPr>
                </a:tc>
              </a:tr>
              <a:tr h="1135811">
                <a:tc>
                  <a:txBody>
                    <a:bodyPr/>
                    <a:lstStyle/>
                    <a:p>
                      <a:pPr>
                        <a:lnSpc>
                          <a:spcPct val="100000"/>
                        </a:lnSpc>
                        <a:spcBef>
                          <a:spcPts val="5"/>
                        </a:spcBef>
                      </a:pPr>
                      <a:endParaRPr sz="1750">
                        <a:latin typeface="Times New Roman"/>
                        <a:cs typeface="Times New Roman"/>
                      </a:endParaRPr>
                    </a:p>
                    <a:p>
                      <a:pPr marL="495300" marR="247015" indent="-241300">
                        <a:lnSpc>
                          <a:spcPct val="100000"/>
                        </a:lnSpc>
                        <a:spcBef>
                          <a:spcPts val="5"/>
                        </a:spcBef>
                      </a:pPr>
                      <a:r>
                        <a:rPr sz="2000" b="1" dirty="0">
                          <a:solidFill>
                            <a:srgbClr val="FFFFFF"/>
                          </a:solidFill>
                          <a:latin typeface="Arial"/>
                          <a:cs typeface="Arial"/>
                        </a:rPr>
                        <a:t>Echipa</a:t>
                      </a:r>
                      <a:r>
                        <a:rPr sz="2000" b="1" spc="-85" dirty="0">
                          <a:solidFill>
                            <a:srgbClr val="FFFFFF"/>
                          </a:solidFill>
                          <a:latin typeface="Arial"/>
                          <a:cs typeface="Arial"/>
                        </a:rPr>
                        <a:t> </a:t>
                      </a:r>
                      <a:r>
                        <a:rPr sz="2000" b="1" dirty="0">
                          <a:solidFill>
                            <a:srgbClr val="FFFFFF"/>
                          </a:solidFill>
                          <a:latin typeface="Arial"/>
                          <a:cs typeface="Arial"/>
                        </a:rPr>
                        <a:t>didactică </a:t>
                      </a:r>
                      <a:r>
                        <a:rPr sz="2000" b="1" spc="-540" dirty="0">
                          <a:solidFill>
                            <a:srgbClr val="FFFFFF"/>
                          </a:solidFill>
                          <a:latin typeface="Arial"/>
                          <a:cs typeface="Arial"/>
                        </a:rPr>
                        <a:t> </a:t>
                      </a:r>
                      <a:r>
                        <a:rPr sz="2000" b="1" dirty="0">
                          <a:solidFill>
                            <a:srgbClr val="FFFFFF"/>
                          </a:solidFill>
                          <a:latin typeface="Arial"/>
                          <a:cs typeface="Arial"/>
                        </a:rPr>
                        <a:t>din</a:t>
                      </a:r>
                      <a:r>
                        <a:rPr sz="2000" b="1" spc="-30" dirty="0">
                          <a:solidFill>
                            <a:srgbClr val="FFFFFF"/>
                          </a:solidFill>
                          <a:latin typeface="Arial"/>
                          <a:cs typeface="Arial"/>
                        </a:rPr>
                        <a:t> </a:t>
                      </a:r>
                      <a:r>
                        <a:rPr sz="2000" b="1" spc="-5" dirty="0">
                          <a:solidFill>
                            <a:srgbClr val="FFFFFF"/>
                          </a:solidFill>
                          <a:latin typeface="Arial"/>
                          <a:cs typeface="Arial"/>
                        </a:rPr>
                        <a:t>România</a:t>
                      </a:r>
                      <a:endParaRPr sz="2000">
                        <a:latin typeface="Arial"/>
                        <a:cs typeface="Arial"/>
                      </a:endParaRPr>
                    </a:p>
                  </a:txBody>
                  <a:tcPr marL="0" marR="0" marT="635" marB="0">
                    <a:solidFill>
                      <a:srgbClr val="F1A30D"/>
                    </a:solidFill>
                  </a:tcPr>
                </a:tc>
              </a:tr>
              <a:tr h="3006699">
                <a:tc>
                  <a:txBody>
                    <a:bodyPr/>
                    <a:lstStyle/>
                    <a:p>
                      <a:pPr marL="403860" marR="604520" indent="301625">
                        <a:lnSpc>
                          <a:spcPct val="200000"/>
                        </a:lnSpc>
                        <a:spcBef>
                          <a:spcPts val="1540"/>
                        </a:spcBef>
                      </a:pPr>
                      <a:r>
                        <a:rPr lang="en-GB" sz="1400" b="0" spc="-5" dirty="0" smtClean="0">
                          <a:solidFill>
                            <a:schemeClr val="tx1"/>
                          </a:solidFill>
                          <a:latin typeface="+mj-lt"/>
                          <a:cs typeface="Arial"/>
                        </a:rPr>
                        <a:t>8 </a:t>
                      </a:r>
                      <a:r>
                        <a:rPr lang="en-GB" sz="1400" b="0" spc="-5" dirty="0" err="1" smtClean="0">
                          <a:solidFill>
                            <a:schemeClr val="tx1"/>
                          </a:solidFill>
                          <a:latin typeface="+mj-lt"/>
                          <a:cs typeface="Arial"/>
                        </a:rPr>
                        <a:t>profesori</a:t>
                      </a:r>
                      <a:r>
                        <a:rPr lang="en-GB" sz="1400" b="0" spc="-5" baseline="0" dirty="0" smtClean="0">
                          <a:solidFill>
                            <a:schemeClr val="tx1"/>
                          </a:solidFill>
                          <a:latin typeface="+mj-lt"/>
                          <a:cs typeface="Arial"/>
                        </a:rPr>
                        <a:t> de la </a:t>
                      </a:r>
                      <a:r>
                        <a:rPr lang="vi-VN" sz="1400" b="0" i="0" dirty="0" smtClean="0">
                          <a:solidFill>
                            <a:schemeClr val="tx1"/>
                          </a:solidFill>
                          <a:latin typeface="+mj-lt"/>
                          <a:ea typeface="+mn-ea"/>
                          <a:cs typeface="+mn-cs"/>
                        </a:rPr>
                        <a:t>Școala Profesională Brăești</a:t>
                      </a:r>
                      <a:r>
                        <a:rPr lang="en-GB" sz="1400" b="0" i="0" dirty="0" smtClean="0">
                          <a:solidFill>
                            <a:schemeClr val="tx1"/>
                          </a:solidFill>
                          <a:latin typeface="+mj-lt"/>
                          <a:ea typeface="+mn-ea"/>
                          <a:cs typeface="+mn-cs"/>
                        </a:rPr>
                        <a:t>. </a:t>
                      </a:r>
                      <a:r>
                        <a:rPr lang="vi-VN" sz="1400" b="0" i="0" dirty="0" smtClean="0">
                          <a:solidFill>
                            <a:schemeClr val="tx1"/>
                          </a:solidFill>
                          <a:latin typeface="+mj-lt"/>
                          <a:ea typeface="+mn-ea"/>
                          <a:cs typeface="+mn-cs"/>
                        </a:rPr>
                        <a:t>Școala </a:t>
                      </a:r>
                      <a:r>
                        <a:rPr lang="vi-VN" sz="1400" b="0" i="0" dirty="0" smtClean="0">
                          <a:solidFill>
                            <a:schemeClr val="tx1"/>
                          </a:solidFill>
                          <a:latin typeface="+mj-lt"/>
                          <a:ea typeface="+mn-ea"/>
                          <a:cs typeface="+mn-cs"/>
                        </a:rPr>
                        <a:t>Gimnazială „Colonel Constantin Langa” Miroslava, </a:t>
                      </a:r>
                      <a:r>
                        <a:rPr lang="vi-VN" sz="1400" b="0" i="0" dirty="0" smtClean="0">
                          <a:solidFill>
                            <a:schemeClr val="tx1"/>
                          </a:solidFill>
                          <a:latin typeface="+mj-lt"/>
                          <a:ea typeface="+mn-ea"/>
                          <a:cs typeface="+mn-cs"/>
                        </a:rPr>
                        <a:t>Școala Profesională Mogosești </a:t>
                      </a:r>
                      <a:r>
                        <a:rPr lang="en-GB" sz="1400" b="0" i="0" dirty="0" smtClean="0">
                          <a:solidFill>
                            <a:schemeClr val="tx1"/>
                          </a:solidFill>
                          <a:latin typeface="+mj-lt"/>
                          <a:ea typeface="+mn-ea"/>
                          <a:cs typeface="+mn-cs"/>
                        </a:rPr>
                        <a:t>,</a:t>
                      </a:r>
                      <a:r>
                        <a:rPr lang="vi-VN" sz="1400" b="0" i="0" dirty="0" smtClean="0">
                          <a:solidFill>
                            <a:schemeClr val="tx1"/>
                          </a:solidFill>
                          <a:latin typeface="+mj-lt"/>
                          <a:ea typeface="+mn-ea"/>
                          <a:cs typeface="+mn-cs"/>
                        </a:rPr>
                        <a:t>Școala </a:t>
                      </a:r>
                      <a:r>
                        <a:rPr lang="vi-VN" sz="1400" b="0" i="0" dirty="0" smtClean="0">
                          <a:solidFill>
                            <a:schemeClr val="tx1"/>
                          </a:solidFill>
                          <a:latin typeface="+mj-lt"/>
                          <a:ea typeface="+mn-ea"/>
                          <a:cs typeface="+mn-cs"/>
                        </a:rPr>
                        <a:t>Gimnazială Costuleni, Școala Gimnazială Nr. 1 Costești, Școala Gimnazială Ciortești, Școala Gimnazială </a:t>
                      </a:r>
                      <a:r>
                        <a:rPr lang="vi-VN" sz="1400" b="0" i="0" dirty="0" smtClean="0">
                          <a:solidFill>
                            <a:schemeClr val="tx1"/>
                          </a:solidFill>
                          <a:latin typeface="+mj-lt"/>
                          <a:ea typeface="+mn-ea"/>
                          <a:cs typeface="+mn-cs"/>
                        </a:rPr>
                        <a:t>Strunga</a:t>
                      </a:r>
                      <a:r>
                        <a:rPr lang="en-GB" sz="1400" b="0" i="0" dirty="0" smtClean="0">
                          <a:solidFill>
                            <a:schemeClr val="tx1"/>
                          </a:solidFill>
                          <a:latin typeface="+mj-lt"/>
                          <a:ea typeface="+mn-ea"/>
                          <a:cs typeface="+mn-cs"/>
                        </a:rPr>
                        <a:t>.</a:t>
                      </a:r>
                      <a:endParaRPr lang="en-GB" sz="1400" spc="-5" dirty="0" smtClean="0">
                        <a:solidFill>
                          <a:srgbClr val="404040"/>
                        </a:solidFill>
                        <a:latin typeface="+mj-lt"/>
                        <a:cs typeface="Arial MT"/>
                      </a:endParaRPr>
                    </a:p>
                    <a:p>
                      <a:pPr marL="403860" marR="604520" indent="301625">
                        <a:lnSpc>
                          <a:spcPct val="200000"/>
                        </a:lnSpc>
                        <a:spcBef>
                          <a:spcPts val="1540"/>
                        </a:spcBef>
                      </a:pPr>
                      <a:endParaRPr sz="1600">
                        <a:latin typeface="Arial MT"/>
                        <a:cs typeface="Arial MT"/>
                      </a:endParaRPr>
                    </a:p>
                  </a:txBody>
                  <a:tcPr marL="0" marR="0" marT="195580" marB="0">
                    <a:lnL w="19050">
                      <a:solidFill>
                        <a:srgbClr val="F1A30D"/>
                      </a:solidFill>
                      <a:prstDash val="solid"/>
                    </a:lnL>
                    <a:lnR w="19050">
                      <a:solidFill>
                        <a:srgbClr val="F1A30D"/>
                      </a:solidFill>
                      <a:prstDash val="solid"/>
                    </a:lnR>
                    <a:lnB w="19050">
                      <a:solidFill>
                        <a:srgbClr val="F1A30D"/>
                      </a:solidFill>
                      <a:prstDash val="solid"/>
                    </a:lnB>
                  </a:tcPr>
                </a:tc>
              </a:tr>
            </a:tbl>
          </a:graphicData>
        </a:graphic>
      </p:graphicFrame>
      <p:grpSp>
        <p:nvGrpSpPr>
          <p:cNvPr id="7" name="object 7"/>
          <p:cNvGrpSpPr/>
          <p:nvPr/>
        </p:nvGrpSpPr>
        <p:grpSpPr>
          <a:xfrm>
            <a:off x="8520683" y="1799844"/>
            <a:ext cx="3469004" cy="4535805"/>
            <a:chOff x="8520683" y="1799844"/>
            <a:chExt cx="3469004" cy="4535805"/>
          </a:xfrm>
        </p:grpSpPr>
        <p:sp>
          <p:nvSpPr>
            <p:cNvPr id="8" name="object 8"/>
            <p:cNvSpPr/>
            <p:nvPr/>
          </p:nvSpPr>
          <p:spPr>
            <a:xfrm>
              <a:off x="8520683" y="1799844"/>
              <a:ext cx="3469004" cy="4535805"/>
            </a:xfrm>
            <a:custGeom>
              <a:avLst/>
              <a:gdLst/>
              <a:ahLst/>
              <a:cxnLst/>
              <a:rect l="l" t="t" r="r" b="b"/>
              <a:pathLst>
                <a:path w="3469004" h="4535805">
                  <a:moveTo>
                    <a:pt x="3468624" y="0"/>
                  </a:moveTo>
                  <a:lnTo>
                    <a:pt x="0" y="0"/>
                  </a:lnTo>
                  <a:lnTo>
                    <a:pt x="0" y="4535424"/>
                  </a:lnTo>
                  <a:lnTo>
                    <a:pt x="3468624" y="4535424"/>
                  </a:lnTo>
                  <a:lnTo>
                    <a:pt x="3468624" y="0"/>
                  </a:lnTo>
                  <a:close/>
                </a:path>
              </a:pathLst>
            </a:custGeom>
            <a:solidFill>
              <a:srgbClr val="31ADB8"/>
            </a:solidFill>
          </p:spPr>
          <p:txBody>
            <a:bodyPr wrap="square" lIns="0" tIns="0" rIns="0" bIns="0" rtlCol="0"/>
            <a:lstStyle/>
            <a:p>
              <a:endParaRPr/>
            </a:p>
          </p:txBody>
        </p:sp>
        <p:sp>
          <p:nvSpPr>
            <p:cNvPr id="9" name="object 9"/>
            <p:cNvSpPr/>
            <p:nvPr/>
          </p:nvSpPr>
          <p:spPr>
            <a:xfrm>
              <a:off x="10756391" y="2494788"/>
              <a:ext cx="541020" cy="544195"/>
            </a:xfrm>
            <a:custGeom>
              <a:avLst/>
              <a:gdLst/>
              <a:ahLst/>
              <a:cxnLst/>
              <a:rect l="l" t="t" r="r" b="b"/>
              <a:pathLst>
                <a:path w="541020" h="544194">
                  <a:moveTo>
                    <a:pt x="152250" y="424052"/>
                  </a:moveTo>
                  <a:lnTo>
                    <a:pt x="115442" y="424052"/>
                  </a:lnTo>
                  <a:lnTo>
                    <a:pt x="125557" y="434032"/>
                  </a:lnTo>
                  <a:lnTo>
                    <a:pt x="136445" y="443214"/>
                  </a:lnTo>
                  <a:lnTo>
                    <a:pt x="148072" y="451610"/>
                  </a:lnTo>
                  <a:lnTo>
                    <a:pt x="160400" y="459232"/>
                  </a:lnTo>
                  <a:lnTo>
                    <a:pt x="159257" y="522859"/>
                  </a:lnTo>
                  <a:lnTo>
                    <a:pt x="238759" y="544067"/>
                  </a:lnTo>
                  <a:lnTo>
                    <a:pt x="269748" y="488441"/>
                  </a:lnTo>
                  <a:lnTo>
                    <a:pt x="285478" y="487939"/>
                  </a:lnTo>
                  <a:lnTo>
                    <a:pt x="301005" y="486235"/>
                  </a:lnTo>
                  <a:lnTo>
                    <a:pt x="316271" y="483316"/>
                  </a:lnTo>
                  <a:lnTo>
                    <a:pt x="331215" y="479171"/>
                  </a:lnTo>
                  <a:lnTo>
                    <a:pt x="442895" y="479171"/>
                  </a:lnTo>
                  <a:lnTo>
                    <a:pt x="437289" y="464640"/>
                  </a:lnTo>
                  <a:lnTo>
                    <a:pt x="262972" y="464640"/>
                  </a:lnTo>
                  <a:lnTo>
                    <a:pt x="219328" y="458215"/>
                  </a:lnTo>
                  <a:lnTo>
                    <a:pt x="178293" y="442019"/>
                  </a:lnTo>
                  <a:lnTo>
                    <a:pt x="152250" y="424052"/>
                  </a:lnTo>
                  <a:close/>
                </a:path>
                <a:path w="541020" h="544194">
                  <a:moveTo>
                    <a:pt x="442895" y="479171"/>
                  </a:moveTo>
                  <a:lnTo>
                    <a:pt x="331215" y="479171"/>
                  </a:lnTo>
                  <a:lnTo>
                    <a:pt x="324992" y="483488"/>
                  </a:lnTo>
                  <a:lnTo>
                    <a:pt x="376047" y="527812"/>
                  </a:lnTo>
                  <a:lnTo>
                    <a:pt x="443483" y="480695"/>
                  </a:lnTo>
                  <a:lnTo>
                    <a:pt x="442895" y="479171"/>
                  </a:lnTo>
                  <a:close/>
                </a:path>
                <a:path w="541020" h="544194">
                  <a:moveTo>
                    <a:pt x="378169" y="83444"/>
                  </a:moveTo>
                  <a:lnTo>
                    <a:pt x="274611" y="83444"/>
                  </a:lnTo>
                  <a:lnTo>
                    <a:pt x="318261" y="89915"/>
                  </a:lnTo>
                  <a:lnTo>
                    <a:pt x="359290" y="106065"/>
                  </a:lnTo>
                  <a:lnTo>
                    <a:pt x="394425" y="130283"/>
                  </a:lnTo>
                  <a:lnTo>
                    <a:pt x="422858" y="161168"/>
                  </a:lnTo>
                  <a:lnTo>
                    <a:pt x="443779" y="197318"/>
                  </a:lnTo>
                  <a:lnTo>
                    <a:pt x="456380" y="237332"/>
                  </a:lnTo>
                  <a:lnTo>
                    <a:pt x="459854" y="279807"/>
                  </a:lnTo>
                  <a:lnTo>
                    <a:pt x="453389" y="323341"/>
                  </a:lnTo>
                  <a:lnTo>
                    <a:pt x="437178" y="364270"/>
                  </a:lnTo>
                  <a:lnTo>
                    <a:pt x="412885" y="399322"/>
                  </a:lnTo>
                  <a:lnTo>
                    <a:pt x="381914" y="427691"/>
                  </a:lnTo>
                  <a:lnTo>
                    <a:pt x="345668" y="448572"/>
                  </a:lnTo>
                  <a:lnTo>
                    <a:pt x="305553" y="461157"/>
                  </a:lnTo>
                  <a:lnTo>
                    <a:pt x="262972" y="464640"/>
                  </a:lnTo>
                  <a:lnTo>
                    <a:pt x="437289" y="464640"/>
                  </a:lnTo>
                  <a:lnTo>
                    <a:pt x="422021" y="425069"/>
                  </a:lnTo>
                  <a:lnTo>
                    <a:pt x="430178" y="416542"/>
                  </a:lnTo>
                  <a:lnTo>
                    <a:pt x="437848" y="407527"/>
                  </a:lnTo>
                  <a:lnTo>
                    <a:pt x="444970" y="398012"/>
                  </a:lnTo>
                  <a:lnTo>
                    <a:pt x="451484" y="387985"/>
                  </a:lnTo>
                  <a:lnTo>
                    <a:pt x="516782" y="387985"/>
                  </a:lnTo>
                  <a:lnTo>
                    <a:pt x="537844" y="309752"/>
                  </a:lnTo>
                  <a:lnTo>
                    <a:pt x="484250" y="280162"/>
                  </a:lnTo>
                  <a:lnTo>
                    <a:pt x="484282" y="264620"/>
                  </a:lnTo>
                  <a:lnTo>
                    <a:pt x="483076" y="249269"/>
                  </a:lnTo>
                  <a:lnTo>
                    <a:pt x="480679" y="234156"/>
                  </a:lnTo>
                  <a:lnTo>
                    <a:pt x="477138" y="219328"/>
                  </a:lnTo>
                  <a:lnTo>
                    <a:pt x="520064" y="180721"/>
                  </a:lnTo>
                  <a:lnTo>
                    <a:pt x="489435" y="123189"/>
                  </a:lnTo>
                  <a:lnTo>
                    <a:pt x="421258" y="123189"/>
                  </a:lnTo>
                  <a:lnTo>
                    <a:pt x="411104" y="113212"/>
                  </a:lnTo>
                  <a:lnTo>
                    <a:pt x="400129" y="104044"/>
                  </a:lnTo>
                  <a:lnTo>
                    <a:pt x="388415" y="95686"/>
                  </a:lnTo>
                  <a:lnTo>
                    <a:pt x="376047" y="88137"/>
                  </a:lnTo>
                  <a:lnTo>
                    <a:pt x="378089" y="88137"/>
                  </a:lnTo>
                  <a:lnTo>
                    <a:pt x="378169" y="83444"/>
                  </a:lnTo>
                  <a:close/>
                </a:path>
                <a:path w="541020" h="544194">
                  <a:moveTo>
                    <a:pt x="267511" y="107964"/>
                  </a:moveTo>
                  <a:lnTo>
                    <a:pt x="224761" y="113862"/>
                  </a:lnTo>
                  <a:lnTo>
                    <a:pt x="185483" y="130238"/>
                  </a:lnTo>
                  <a:lnTo>
                    <a:pt x="151623" y="155970"/>
                  </a:lnTo>
                  <a:lnTo>
                    <a:pt x="125130" y="189935"/>
                  </a:lnTo>
                  <a:lnTo>
                    <a:pt x="107950" y="231012"/>
                  </a:lnTo>
                  <a:lnTo>
                    <a:pt x="102206" y="275214"/>
                  </a:lnTo>
                  <a:lnTo>
                    <a:pt x="108105" y="317880"/>
                  </a:lnTo>
                  <a:lnTo>
                    <a:pt x="124523" y="357076"/>
                  </a:lnTo>
                  <a:lnTo>
                    <a:pt x="150339" y="390863"/>
                  </a:lnTo>
                  <a:lnTo>
                    <a:pt x="184432" y="417306"/>
                  </a:lnTo>
                  <a:lnTo>
                    <a:pt x="225678" y="434466"/>
                  </a:lnTo>
                  <a:lnTo>
                    <a:pt x="269953" y="440123"/>
                  </a:lnTo>
                  <a:lnTo>
                    <a:pt x="312706" y="434208"/>
                  </a:lnTo>
                  <a:lnTo>
                    <a:pt x="351996" y="417830"/>
                  </a:lnTo>
                  <a:lnTo>
                    <a:pt x="385877" y="392096"/>
                  </a:lnTo>
                  <a:lnTo>
                    <a:pt x="401934" y="371528"/>
                  </a:lnTo>
                  <a:lnTo>
                    <a:pt x="282348" y="371528"/>
                  </a:lnTo>
                  <a:lnTo>
                    <a:pt x="243204" y="369062"/>
                  </a:lnTo>
                  <a:lnTo>
                    <a:pt x="208147" y="351659"/>
                  </a:lnTo>
                  <a:lnTo>
                    <a:pt x="183340" y="323183"/>
                  </a:lnTo>
                  <a:lnTo>
                    <a:pt x="171035" y="287516"/>
                  </a:lnTo>
                  <a:lnTo>
                    <a:pt x="173481" y="248538"/>
                  </a:lnTo>
                  <a:lnTo>
                    <a:pt x="190906" y="213554"/>
                  </a:lnTo>
                  <a:lnTo>
                    <a:pt x="219440" y="188785"/>
                  </a:lnTo>
                  <a:lnTo>
                    <a:pt x="255188" y="176494"/>
                  </a:lnTo>
                  <a:lnTo>
                    <a:pt x="401833" y="176494"/>
                  </a:lnTo>
                  <a:lnTo>
                    <a:pt x="387128" y="157263"/>
                  </a:lnTo>
                  <a:lnTo>
                    <a:pt x="353032" y="130825"/>
                  </a:lnTo>
                  <a:lnTo>
                    <a:pt x="311784" y="113664"/>
                  </a:lnTo>
                  <a:lnTo>
                    <a:pt x="267511" y="107964"/>
                  </a:lnTo>
                  <a:close/>
                </a:path>
                <a:path w="541020" h="544194">
                  <a:moveTo>
                    <a:pt x="21335" y="165481"/>
                  </a:moveTo>
                  <a:lnTo>
                    <a:pt x="0" y="244728"/>
                  </a:lnTo>
                  <a:lnTo>
                    <a:pt x="52958" y="273938"/>
                  </a:lnTo>
                  <a:lnTo>
                    <a:pt x="53411" y="287863"/>
                  </a:lnTo>
                  <a:lnTo>
                    <a:pt x="54768" y="301609"/>
                  </a:lnTo>
                  <a:lnTo>
                    <a:pt x="57030" y="315140"/>
                  </a:lnTo>
                  <a:lnTo>
                    <a:pt x="60198" y="328422"/>
                  </a:lnTo>
                  <a:lnTo>
                    <a:pt x="15239" y="364744"/>
                  </a:lnTo>
                  <a:lnTo>
                    <a:pt x="50037" y="439038"/>
                  </a:lnTo>
                  <a:lnTo>
                    <a:pt x="116458" y="426212"/>
                  </a:lnTo>
                  <a:lnTo>
                    <a:pt x="115442" y="424052"/>
                  </a:lnTo>
                  <a:lnTo>
                    <a:pt x="152250" y="424052"/>
                  </a:lnTo>
                  <a:lnTo>
                    <a:pt x="114682" y="386860"/>
                  </a:lnTo>
                  <a:lnTo>
                    <a:pt x="93734" y="350696"/>
                  </a:lnTo>
                  <a:lnTo>
                    <a:pt x="81108" y="310675"/>
                  </a:lnTo>
                  <a:lnTo>
                    <a:pt x="77616" y="268198"/>
                  </a:lnTo>
                  <a:lnTo>
                    <a:pt x="84074" y="224662"/>
                  </a:lnTo>
                  <a:lnTo>
                    <a:pt x="100292" y="183735"/>
                  </a:lnTo>
                  <a:lnTo>
                    <a:pt x="112249" y="166497"/>
                  </a:lnTo>
                  <a:lnTo>
                    <a:pt x="81914" y="166497"/>
                  </a:lnTo>
                  <a:lnTo>
                    <a:pt x="21335" y="165481"/>
                  </a:lnTo>
                  <a:close/>
                </a:path>
                <a:path w="541020" h="544194">
                  <a:moveTo>
                    <a:pt x="516782" y="387985"/>
                  </a:moveTo>
                  <a:lnTo>
                    <a:pt x="451484" y="387985"/>
                  </a:lnTo>
                  <a:lnTo>
                    <a:pt x="516508" y="389000"/>
                  </a:lnTo>
                  <a:lnTo>
                    <a:pt x="516782" y="387985"/>
                  </a:lnTo>
                  <a:close/>
                </a:path>
                <a:path w="541020" h="544194">
                  <a:moveTo>
                    <a:pt x="401833" y="176494"/>
                  </a:moveTo>
                  <a:lnTo>
                    <a:pt x="255188" y="176494"/>
                  </a:lnTo>
                  <a:lnTo>
                    <a:pt x="294258" y="178942"/>
                  </a:lnTo>
                  <a:lnTo>
                    <a:pt x="329390" y="196345"/>
                  </a:lnTo>
                  <a:lnTo>
                    <a:pt x="354234" y="224821"/>
                  </a:lnTo>
                  <a:lnTo>
                    <a:pt x="366553" y="260488"/>
                  </a:lnTo>
                  <a:lnTo>
                    <a:pt x="364108" y="299465"/>
                  </a:lnTo>
                  <a:lnTo>
                    <a:pt x="346682" y="334504"/>
                  </a:lnTo>
                  <a:lnTo>
                    <a:pt x="318134" y="359267"/>
                  </a:lnTo>
                  <a:lnTo>
                    <a:pt x="282348" y="371528"/>
                  </a:lnTo>
                  <a:lnTo>
                    <a:pt x="401934" y="371528"/>
                  </a:lnTo>
                  <a:lnTo>
                    <a:pt x="412407" y="358114"/>
                  </a:lnTo>
                  <a:lnTo>
                    <a:pt x="429640" y="316991"/>
                  </a:lnTo>
                  <a:lnTo>
                    <a:pt x="435330" y="272844"/>
                  </a:lnTo>
                  <a:lnTo>
                    <a:pt x="429396" y="230213"/>
                  </a:lnTo>
                  <a:lnTo>
                    <a:pt x="412956" y="191039"/>
                  </a:lnTo>
                  <a:lnTo>
                    <a:pt x="401833" y="176494"/>
                  </a:lnTo>
                  <a:close/>
                </a:path>
                <a:path w="541020" h="544194">
                  <a:moveTo>
                    <a:pt x="160781" y="20954"/>
                  </a:moveTo>
                  <a:lnTo>
                    <a:pt x="91058" y="64515"/>
                  </a:lnTo>
                  <a:lnTo>
                    <a:pt x="111378" y="126873"/>
                  </a:lnTo>
                  <a:lnTo>
                    <a:pt x="103167" y="136064"/>
                  </a:lnTo>
                  <a:lnTo>
                    <a:pt x="95503" y="145732"/>
                  </a:lnTo>
                  <a:lnTo>
                    <a:pt x="88354" y="155970"/>
                  </a:lnTo>
                  <a:lnTo>
                    <a:pt x="81914" y="166497"/>
                  </a:lnTo>
                  <a:lnTo>
                    <a:pt x="112249" y="166497"/>
                  </a:lnTo>
                  <a:lnTo>
                    <a:pt x="124603" y="148685"/>
                  </a:lnTo>
                  <a:lnTo>
                    <a:pt x="155599" y="120323"/>
                  </a:lnTo>
                  <a:lnTo>
                    <a:pt x="191872" y="99456"/>
                  </a:lnTo>
                  <a:lnTo>
                    <a:pt x="232012" y="86893"/>
                  </a:lnTo>
                  <a:lnTo>
                    <a:pt x="274611" y="83444"/>
                  </a:lnTo>
                  <a:lnTo>
                    <a:pt x="378169" y="83444"/>
                  </a:lnTo>
                  <a:lnTo>
                    <a:pt x="378427" y="68199"/>
                  </a:lnTo>
                  <a:lnTo>
                    <a:pt x="209041" y="68199"/>
                  </a:lnTo>
                  <a:lnTo>
                    <a:pt x="209550" y="67817"/>
                  </a:lnTo>
                  <a:lnTo>
                    <a:pt x="160781" y="20954"/>
                  </a:lnTo>
                  <a:close/>
                </a:path>
                <a:path w="541020" h="544194">
                  <a:moveTo>
                    <a:pt x="481456" y="108203"/>
                  </a:moveTo>
                  <a:lnTo>
                    <a:pt x="421258" y="123189"/>
                  </a:lnTo>
                  <a:lnTo>
                    <a:pt x="489435" y="123189"/>
                  </a:lnTo>
                  <a:lnTo>
                    <a:pt x="481456" y="108203"/>
                  </a:lnTo>
                  <a:close/>
                </a:path>
                <a:path w="541020" h="544194">
                  <a:moveTo>
                    <a:pt x="378089" y="88137"/>
                  </a:moveTo>
                  <a:lnTo>
                    <a:pt x="376047" y="88137"/>
                  </a:lnTo>
                  <a:lnTo>
                    <a:pt x="378078" y="88773"/>
                  </a:lnTo>
                  <a:lnTo>
                    <a:pt x="378089" y="88137"/>
                  </a:lnTo>
                  <a:close/>
                </a:path>
                <a:path w="541020" h="544194">
                  <a:moveTo>
                    <a:pt x="299847" y="0"/>
                  </a:moveTo>
                  <a:lnTo>
                    <a:pt x="266953" y="59054"/>
                  </a:lnTo>
                  <a:lnTo>
                    <a:pt x="268985" y="59562"/>
                  </a:lnTo>
                  <a:lnTo>
                    <a:pt x="253636" y="59947"/>
                  </a:lnTo>
                  <a:lnTo>
                    <a:pt x="238490" y="61499"/>
                  </a:lnTo>
                  <a:lnTo>
                    <a:pt x="223605" y="64242"/>
                  </a:lnTo>
                  <a:lnTo>
                    <a:pt x="209041" y="68199"/>
                  </a:lnTo>
                  <a:lnTo>
                    <a:pt x="378427" y="68199"/>
                  </a:lnTo>
                  <a:lnTo>
                    <a:pt x="379222" y="21209"/>
                  </a:lnTo>
                  <a:lnTo>
                    <a:pt x="299847" y="0"/>
                  </a:lnTo>
                  <a:close/>
                </a:path>
                <a:path w="541020" h="544194">
                  <a:moveTo>
                    <a:pt x="541019" y="128904"/>
                  </a:moveTo>
                  <a:lnTo>
                    <a:pt x="539368" y="130556"/>
                  </a:lnTo>
                  <a:lnTo>
                    <a:pt x="540257" y="131825"/>
                  </a:lnTo>
                  <a:lnTo>
                    <a:pt x="541019" y="128904"/>
                  </a:lnTo>
                  <a:close/>
                </a:path>
              </a:pathLst>
            </a:custGeom>
            <a:solidFill>
              <a:srgbClr val="FFFFFF"/>
            </a:solidFill>
          </p:spPr>
          <p:txBody>
            <a:bodyPr wrap="square" lIns="0" tIns="0" rIns="0" bIns="0" rtlCol="0"/>
            <a:lstStyle/>
            <a:p>
              <a:endParaRPr/>
            </a:p>
          </p:txBody>
        </p:sp>
      </p:grpSp>
      <p:sp>
        <p:nvSpPr>
          <p:cNvPr id="10" name="object 10"/>
          <p:cNvSpPr txBox="1"/>
          <p:nvPr/>
        </p:nvSpPr>
        <p:spPr>
          <a:xfrm>
            <a:off x="8520683" y="1799844"/>
            <a:ext cx="3469004" cy="4535805"/>
          </a:xfrm>
          <a:prstGeom prst="rect">
            <a:avLst/>
          </a:prstGeom>
        </p:spPr>
        <p:txBody>
          <a:bodyPr vert="horz" wrap="square" lIns="0" tIns="0" rIns="0" bIns="0" rtlCol="0">
            <a:spAutoFit/>
          </a:bodyPr>
          <a:lstStyle/>
          <a:p>
            <a:pPr>
              <a:lnSpc>
                <a:spcPct val="100000"/>
              </a:lnSpc>
            </a:pPr>
            <a:endParaRPr sz="1800">
              <a:latin typeface="Times New Roman"/>
              <a:cs typeface="Times New Roman"/>
            </a:endParaRPr>
          </a:p>
          <a:p>
            <a:pPr>
              <a:lnSpc>
                <a:spcPct val="100000"/>
              </a:lnSpc>
            </a:pPr>
            <a:endParaRPr sz="1800">
              <a:latin typeface="Times New Roman"/>
              <a:cs typeface="Times New Roman"/>
            </a:endParaRPr>
          </a:p>
          <a:p>
            <a:pPr>
              <a:lnSpc>
                <a:spcPct val="100000"/>
              </a:lnSpc>
            </a:pPr>
            <a:endParaRPr sz="1800">
              <a:latin typeface="Times New Roman"/>
              <a:cs typeface="Times New Roman"/>
            </a:endParaRPr>
          </a:p>
          <a:p>
            <a:pPr>
              <a:lnSpc>
                <a:spcPct val="100000"/>
              </a:lnSpc>
            </a:pPr>
            <a:endParaRPr sz="1800">
              <a:latin typeface="Times New Roman"/>
              <a:cs typeface="Times New Roman"/>
            </a:endParaRPr>
          </a:p>
          <a:p>
            <a:pPr>
              <a:lnSpc>
                <a:spcPct val="100000"/>
              </a:lnSpc>
              <a:spcBef>
                <a:spcPts val="15"/>
              </a:spcBef>
            </a:pPr>
            <a:endParaRPr sz="2650">
              <a:latin typeface="Times New Roman"/>
              <a:cs typeface="Times New Roman"/>
            </a:endParaRPr>
          </a:p>
          <a:p>
            <a:pPr marL="1209040" marR="196850" algn="ctr">
              <a:lnSpc>
                <a:spcPct val="100000"/>
              </a:lnSpc>
              <a:spcBef>
                <a:spcPts val="5"/>
              </a:spcBef>
            </a:pPr>
            <a:r>
              <a:rPr sz="1600" spc="-5" dirty="0">
                <a:solidFill>
                  <a:srgbClr val="FFFFFF"/>
                </a:solidFill>
                <a:latin typeface="Arial MT"/>
                <a:cs typeface="Arial MT"/>
              </a:rPr>
              <a:t>Easy</a:t>
            </a:r>
            <a:r>
              <a:rPr sz="1600" spc="-30" dirty="0">
                <a:solidFill>
                  <a:srgbClr val="FFFFFF"/>
                </a:solidFill>
                <a:latin typeface="Arial MT"/>
                <a:cs typeface="Arial MT"/>
              </a:rPr>
              <a:t> </a:t>
            </a:r>
            <a:r>
              <a:rPr sz="1600" spc="-5" dirty="0">
                <a:solidFill>
                  <a:srgbClr val="FFFFFF"/>
                </a:solidFill>
                <a:latin typeface="Arial MT"/>
                <a:cs typeface="Arial MT"/>
              </a:rPr>
              <a:t>to</a:t>
            </a:r>
            <a:r>
              <a:rPr sz="1600" spc="-20" dirty="0">
                <a:solidFill>
                  <a:srgbClr val="FFFFFF"/>
                </a:solidFill>
                <a:latin typeface="Arial MT"/>
                <a:cs typeface="Arial MT"/>
              </a:rPr>
              <a:t> </a:t>
            </a:r>
            <a:r>
              <a:rPr sz="1600" spc="-5" dirty="0">
                <a:solidFill>
                  <a:srgbClr val="FFFFFF"/>
                </a:solidFill>
                <a:latin typeface="Arial MT"/>
                <a:cs typeface="Arial MT"/>
              </a:rPr>
              <a:t>change</a:t>
            </a:r>
            <a:r>
              <a:rPr sz="1600" spc="-25" dirty="0">
                <a:solidFill>
                  <a:srgbClr val="FFFFFF"/>
                </a:solidFill>
                <a:latin typeface="Arial MT"/>
                <a:cs typeface="Arial MT"/>
              </a:rPr>
              <a:t> </a:t>
            </a:r>
            <a:r>
              <a:rPr sz="1600" dirty="0">
                <a:solidFill>
                  <a:srgbClr val="FFFFFF"/>
                </a:solidFill>
                <a:latin typeface="Arial MT"/>
                <a:cs typeface="Arial MT"/>
              </a:rPr>
              <a:t>colors, </a:t>
            </a:r>
            <a:r>
              <a:rPr sz="1600" spc="-430" dirty="0">
                <a:solidFill>
                  <a:srgbClr val="FFFFFF"/>
                </a:solidFill>
                <a:latin typeface="Arial MT"/>
                <a:cs typeface="Arial MT"/>
              </a:rPr>
              <a:t> </a:t>
            </a:r>
            <a:r>
              <a:rPr sz="1600" spc="-5" dirty="0">
                <a:solidFill>
                  <a:srgbClr val="FFFFFF"/>
                </a:solidFill>
                <a:latin typeface="Arial MT"/>
                <a:cs typeface="Arial MT"/>
              </a:rPr>
              <a:t>photos</a:t>
            </a:r>
            <a:r>
              <a:rPr sz="1600" spc="-10" dirty="0">
                <a:solidFill>
                  <a:srgbClr val="FFFFFF"/>
                </a:solidFill>
                <a:latin typeface="Arial MT"/>
                <a:cs typeface="Arial MT"/>
              </a:rPr>
              <a:t> </a:t>
            </a:r>
            <a:r>
              <a:rPr sz="1600" spc="-5" dirty="0">
                <a:solidFill>
                  <a:srgbClr val="FFFFFF"/>
                </a:solidFill>
                <a:latin typeface="Arial MT"/>
                <a:cs typeface="Arial MT"/>
              </a:rPr>
              <a:t>and</a:t>
            </a:r>
            <a:r>
              <a:rPr sz="1600" spc="-35" dirty="0">
                <a:solidFill>
                  <a:srgbClr val="FFFFFF"/>
                </a:solidFill>
                <a:latin typeface="Arial MT"/>
                <a:cs typeface="Arial MT"/>
              </a:rPr>
              <a:t> </a:t>
            </a:r>
            <a:r>
              <a:rPr sz="1600" spc="-40" dirty="0">
                <a:solidFill>
                  <a:srgbClr val="FFFFFF"/>
                </a:solidFill>
                <a:latin typeface="Arial MT"/>
                <a:cs typeface="Arial MT"/>
              </a:rPr>
              <a:t>Text.</a:t>
            </a:r>
            <a:r>
              <a:rPr sz="1600" dirty="0">
                <a:solidFill>
                  <a:srgbClr val="FFFFFF"/>
                </a:solidFill>
                <a:latin typeface="Arial MT"/>
                <a:cs typeface="Arial MT"/>
              </a:rPr>
              <a:t> </a:t>
            </a:r>
            <a:r>
              <a:rPr sz="1600" spc="-60" dirty="0">
                <a:solidFill>
                  <a:srgbClr val="FFFFFF"/>
                </a:solidFill>
                <a:latin typeface="Arial MT"/>
                <a:cs typeface="Arial MT"/>
              </a:rPr>
              <a:t>You </a:t>
            </a:r>
            <a:r>
              <a:rPr sz="1600" spc="-55" dirty="0">
                <a:solidFill>
                  <a:srgbClr val="FFFFFF"/>
                </a:solidFill>
                <a:latin typeface="Arial MT"/>
                <a:cs typeface="Arial MT"/>
              </a:rPr>
              <a:t> </a:t>
            </a:r>
            <a:r>
              <a:rPr sz="1600" spc="-5" dirty="0">
                <a:solidFill>
                  <a:srgbClr val="FFFFFF"/>
                </a:solidFill>
                <a:latin typeface="Arial MT"/>
                <a:cs typeface="Arial MT"/>
              </a:rPr>
              <a:t>can simply impress </a:t>
            </a:r>
            <a:r>
              <a:rPr sz="1600" dirty="0">
                <a:solidFill>
                  <a:srgbClr val="FFFFFF"/>
                </a:solidFill>
                <a:latin typeface="Arial MT"/>
                <a:cs typeface="Arial MT"/>
              </a:rPr>
              <a:t> </a:t>
            </a:r>
            <a:r>
              <a:rPr sz="1600" spc="-10" dirty="0">
                <a:solidFill>
                  <a:srgbClr val="FFFFFF"/>
                </a:solidFill>
                <a:latin typeface="Arial MT"/>
                <a:cs typeface="Arial MT"/>
              </a:rPr>
              <a:t>your</a:t>
            </a:r>
            <a:r>
              <a:rPr sz="1600" spc="420" dirty="0">
                <a:solidFill>
                  <a:srgbClr val="FFFFFF"/>
                </a:solidFill>
                <a:latin typeface="Arial MT"/>
                <a:cs typeface="Arial MT"/>
              </a:rPr>
              <a:t> </a:t>
            </a:r>
            <a:r>
              <a:rPr sz="1600" spc="-5" dirty="0">
                <a:solidFill>
                  <a:srgbClr val="FFFFFF"/>
                </a:solidFill>
                <a:latin typeface="Arial MT"/>
                <a:cs typeface="Arial MT"/>
              </a:rPr>
              <a:t>audience</a:t>
            </a:r>
            <a:r>
              <a:rPr sz="1600" spc="434" dirty="0">
                <a:solidFill>
                  <a:srgbClr val="FFFFFF"/>
                </a:solidFill>
                <a:latin typeface="Arial MT"/>
                <a:cs typeface="Arial MT"/>
              </a:rPr>
              <a:t> </a:t>
            </a:r>
            <a:r>
              <a:rPr sz="1600" spc="-5" dirty="0">
                <a:solidFill>
                  <a:srgbClr val="FFFFFF"/>
                </a:solidFill>
                <a:latin typeface="Arial MT"/>
                <a:cs typeface="Arial MT"/>
              </a:rPr>
              <a:t>and </a:t>
            </a:r>
            <a:r>
              <a:rPr sz="1600" dirty="0">
                <a:solidFill>
                  <a:srgbClr val="FFFFFF"/>
                </a:solidFill>
                <a:latin typeface="Arial MT"/>
                <a:cs typeface="Arial MT"/>
              </a:rPr>
              <a:t> </a:t>
            </a:r>
            <a:r>
              <a:rPr sz="1600" spc="-5" dirty="0">
                <a:solidFill>
                  <a:srgbClr val="FFFFFF"/>
                </a:solidFill>
                <a:latin typeface="Arial MT"/>
                <a:cs typeface="Arial MT"/>
              </a:rPr>
              <a:t>add a unique zing and </a:t>
            </a:r>
            <a:r>
              <a:rPr sz="1600" dirty="0">
                <a:solidFill>
                  <a:srgbClr val="FFFFFF"/>
                </a:solidFill>
                <a:latin typeface="Arial MT"/>
                <a:cs typeface="Arial MT"/>
              </a:rPr>
              <a:t> </a:t>
            </a:r>
            <a:r>
              <a:rPr sz="1600" spc="-5" dirty="0">
                <a:solidFill>
                  <a:srgbClr val="FFFFFF"/>
                </a:solidFill>
                <a:latin typeface="Arial MT"/>
                <a:cs typeface="Arial MT"/>
              </a:rPr>
              <a:t>appeal</a:t>
            </a:r>
            <a:r>
              <a:rPr sz="1600" spc="-10" dirty="0">
                <a:solidFill>
                  <a:srgbClr val="FFFFFF"/>
                </a:solidFill>
                <a:latin typeface="Arial MT"/>
                <a:cs typeface="Arial MT"/>
              </a:rPr>
              <a:t> </a:t>
            </a:r>
            <a:r>
              <a:rPr sz="1600" spc="-5" dirty="0">
                <a:solidFill>
                  <a:srgbClr val="FFFFFF"/>
                </a:solidFill>
                <a:latin typeface="Arial MT"/>
                <a:cs typeface="Arial MT"/>
              </a:rPr>
              <a:t>to</a:t>
            </a:r>
            <a:r>
              <a:rPr sz="1600" spc="5" dirty="0">
                <a:solidFill>
                  <a:srgbClr val="FFFFFF"/>
                </a:solidFill>
                <a:latin typeface="Arial MT"/>
                <a:cs typeface="Arial MT"/>
              </a:rPr>
              <a:t> </a:t>
            </a:r>
            <a:r>
              <a:rPr sz="1600" spc="-10" dirty="0">
                <a:solidFill>
                  <a:srgbClr val="FFFFFF"/>
                </a:solidFill>
                <a:latin typeface="Arial MT"/>
                <a:cs typeface="Arial MT"/>
              </a:rPr>
              <a:t>your </a:t>
            </a:r>
            <a:r>
              <a:rPr sz="1600" spc="-5" dirty="0">
                <a:solidFill>
                  <a:srgbClr val="FFFFFF"/>
                </a:solidFill>
                <a:latin typeface="Arial MT"/>
                <a:cs typeface="Arial MT"/>
              </a:rPr>
              <a:t> Presentations.</a:t>
            </a:r>
            <a:endParaRPr sz="1600">
              <a:latin typeface="Arial MT"/>
              <a:cs typeface="Arial MT"/>
            </a:endParaRPr>
          </a:p>
        </p:txBody>
      </p:sp>
      <p:pic>
        <p:nvPicPr>
          <p:cNvPr id="15" name="object 15"/>
          <p:cNvPicPr/>
          <p:nvPr/>
        </p:nvPicPr>
        <p:blipFill>
          <a:blip r:embed="rId2" cstate="print"/>
          <a:stretch>
            <a:fillRect/>
          </a:stretch>
        </p:blipFill>
        <p:spPr>
          <a:xfrm>
            <a:off x="9113266" y="164592"/>
            <a:ext cx="2876041" cy="1613915"/>
          </a:xfrm>
          <a:prstGeom prst="rect">
            <a:avLst/>
          </a:prstGeom>
        </p:spPr>
      </p:pic>
      <p:pic>
        <p:nvPicPr>
          <p:cNvPr id="26" name="Picture 25" descr="WhatsApp Image 2022-05-11 at 23.12.19.jpeg"/>
          <p:cNvPicPr>
            <a:picLocks noChangeAspect="1"/>
          </p:cNvPicPr>
          <p:nvPr/>
        </p:nvPicPr>
        <p:blipFill>
          <a:blip r:embed="rId3"/>
          <a:srcRect t="11250" r="9804" b="8750"/>
          <a:stretch>
            <a:fillRect/>
          </a:stretch>
        </p:blipFill>
        <p:spPr>
          <a:xfrm>
            <a:off x="8382000" y="1371600"/>
            <a:ext cx="3505200" cy="48768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624708" y="375615"/>
            <a:ext cx="9231630" cy="4075475"/>
          </a:xfrm>
          <a:prstGeom prst="rect">
            <a:avLst/>
          </a:prstGeom>
        </p:spPr>
        <p:txBody>
          <a:bodyPr vert="horz" wrap="square" lIns="0" tIns="12700" rIns="0" bIns="0" rtlCol="0">
            <a:spAutoFit/>
          </a:bodyPr>
          <a:lstStyle/>
          <a:p>
            <a:pPr marL="12700">
              <a:lnSpc>
                <a:spcPct val="100000"/>
              </a:lnSpc>
              <a:spcBef>
                <a:spcPts val="100"/>
              </a:spcBef>
              <a:tabLst>
                <a:tab pos="6201410" algn="l"/>
              </a:tabLst>
            </a:pPr>
            <a:r>
              <a:rPr sz="4800" b="0" spc="-350">
                <a:solidFill>
                  <a:srgbClr val="31ADB8"/>
                </a:solidFill>
                <a:latin typeface="Arial MT"/>
                <a:cs typeface="Arial MT"/>
              </a:rPr>
              <a:t>Experiența</a:t>
            </a:r>
            <a:r>
              <a:rPr sz="4800" b="0" spc="45">
                <a:solidFill>
                  <a:srgbClr val="31ADB8"/>
                </a:solidFill>
                <a:latin typeface="Arial MT"/>
                <a:cs typeface="Arial MT"/>
              </a:rPr>
              <a:t> </a:t>
            </a:r>
            <a:r>
              <a:rPr sz="4800" b="0" spc="-5" smtClean="0">
                <a:solidFill>
                  <a:srgbClr val="31ADB8"/>
                </a:solidFill>
                <a:latin typeface="Arial MT"/>
                <a:cs typeface="Arial MT"/>
              </a:rPr>
              <a:t>Erasmus+</a:t>
            </a:r>
            <a:r>
              <a:rPr lang="ro-RO" sz="4800" b="0" spc="-5" dirty="0" smtClean="0">
                <a:solidFill>
                  <a:srgbClr val="31ADB8"/>
                </a:solidFill>
                <a:latin typeface="Arial MT"/>
                <a:cs typeface="Arial MT"/>
              </a:rPr>
              <a:t> </a:t>
            </a:r>
            <a:r>
              <a:rPr sz="4800" b="0" smtClean="0">
                <a:solidFill>
                  <a:srgbClr val="31ADB8"/>
                </a:solidFill>
                <a:latin typeface="Arial MT"/>
                <a:cs typeface="Arial MT"/>
              </a:rPr>
              <a:t>a</a:t>
            </a:r>
            <a:r>
              <a:rPr sz="4800" b="0" spc="-55" smtClean="0">
                <a:solidFill>
                  <a:srgbClr val="31ADB8"/>
                </a:solidFill>
                <a:latin typeface="Arial MT"/>
                <a:cs typeface="Arial MT"/>
              </a:rPr>
              <a:t> </a:t>
            </a:r>
            <a:r>
              <a:rPr sz="4800" b="0" spc="-5" smtClean="0">
                <a:solidFill>
                  <a:srgbClr val="31ADB8"/>
                </a:solidFill>
                <a:latin typeface="Arial MT"/>
                <a:cs typeface="Arial MT"/>
              </a:rPr>
              <a:t>însemnat</a:t>
            </a:r>
            <a:r>
              <a:rPr lang="ro-RO" sz="4800" b="0" spc="-5" dirty="0" smtClean="0">
                <a:solidFill>
                  <a:srgbClr val="31ADB8"/>
                </a:solidFill>
                <a:latin typeface="Arial MT"/>
                <a:cs typeface="Arial MT"/>
              </a:rPr>
              <a:t>:</a:t>
            </a:r>
            <a:br>
              <a:rPr lang="ro-RO" sz="4800" b="0" spc="-5" dirty="0" smtClean="0">
                <a:solidFill>
                  <a:srgbClr val="31ADB8"/>
                </a:solidFill>
                <a:latin typeface="Arial MT"/>
                <a:cs typeface="Arial MT"/>
              </a:rPr>
            </a:br>
            <a:r>
              <a:rPr lang="ro-RO" sz="4800" b="0" spc="-5" dirty="0" smtClean="0">
                <a:solidFill>
                  <a:srgbClr val="31ADB8"/>
                </a:solidFill>
                <a:latin typeface="Arial MT"/>
                <a:cs typeface="Arial MT"/>
              </a:rPr>
              <a:t/>
            </a:r>
            <a:br>
              <a:rPr lang="ro-RO" sz="4800" b="0" spc="-5" dirty="0" smtClean="0">
                <a:solidFill>
                  <a:srgbClr val="31ADB8"/>
                </a:solidFill>
                <a:latin typeface="Arial MT"/>
                <a:cs typeface="Arial MT"/>
              </a:rPr>
            </a:br>
            <a:r>
              <a:rPr lang="x-none" sz="2800" b="0" spc="-5" smtClean="0">
                <a:solidFill>
                  <a:srgbClr val="31ADB8"/>
                </a:solidFill>
                <a:latin typeface="Arial MT"/>
                <a:cs typeface="Arial MT"/>
              </a:rPr>
              <a:t>►</a:t>
            </a:r>
            <a:r>
              <a:rPr lang="ro-RO" sz="2800" b="0" spc="-5" dirty="0" smtClean="0">
                <a:solidFill>
                  <a:srgbClr val="31ADB8"/>
                </a:solidFill>
                <a:latin typeface="Arial MT"/>
                <a:cs typeface="Arial MT"/>
              </a:rPr>
              <a:t> o aventură multiculturală</a:t>
            </a:r>
            <a:br>
              <a:rPr lang="ro-RO" sz="2800" b="0" spc="-5" dirty="0" smtClean="0">
                <a:solidFill>
                  <a:srgbClr val="31ADB8"/>
                </a:solidFill>
                <a:latin typeface="Arial MT"/>
                <a:cs typeface="Arial MT"/>
              </a:rPr>
            </a:br>
            <a:r>
              <a:rPr lang="ro-RO" sz="2800" b="0" spc="-5" dirty="0" smtClean="0">
                <a:solidFill>
                  <a:srgbClr val="31ADB8"/>
                </a:solidFill>
                <a:latin typeface="Arial MT"/>
                <a:cs typeface="Arial MT"/>
              </a:rPr>
              <a:t>► o ocazie inedită pentru dezvoltarea competențelor de comunicare în limbă străină</a:t>
            </a:r>
            <a:br>
              <a:rPr lang="ro-RO" sz="2800" b="0" spc="-5" dirty="0" smtClean="0">
                <a:solidFill>
                  <a:srgbClr val="31ADB8"/>
                </a:solidFill>
                <a:latin typeface="Arial MT"/>
                <a:cs typeface="Arial MT"/>
              </a:rPr>
            </a:br>
            <a:r>
              <a:rPr lang="ro-RO" sz="2800" b="0" spc="-5" dirty="0" smtClean="0">
                <a:solidFill>
                  <a:srgbClr val="31ADB8"/>
                </a:solidFill>
                <a:latin typeface="Arial MT"/>
                <a:cs typeface="Arial MT"/>
              </a:rPr>
              <a:t>► o oportunitate de a ne</a:t>
            </a:r>
            <a:br>
              <a:rPr lang="ro-RO" sz="2800" b="0" spc="-5" dirty="0" smtClean="0">
                <a:solidFill>
                  <a:srgbClr val="31ADB8"/>
                </a:solidFill>
                <a:latin typeface="Arial MT"/>
                <a:cs typeface="Arial MT"/>
              </a:rPr>
            </a:br>
            <a:r>
              <a:rPr lang="ro-RO" sz="2800" b="0" spc="-5" dirty="0" smtClean="0">
                <a:solidFill>
                  <a:srgbClr val="31ADB8"/>
                </a:solidFill>
                <a:latin typeface="Arial MT"/>
                <a:cs typeface="Arial MT"/>
              </a:rPr>
              <a:t>dezvolta pe plan </a:t>
            </a:r>
            <a:br>
              <a:rPr lang="ro-RO" sz="2800" b="0" spc="-5" dirty="0" smtClean="0">
                <a:solidFill>
                  <a:srgbClr val="31ADB8"/>
                </a:solidFill>
                <a:latin typeface="Arial MT"/>
                <a:cs typeface="Arial MT"/>
              </a:rPr>
            </a:br>
            <a:r>
              <a:rPr lang="ro-RO" sz="2800" b="0" spc="-5" dirty="0" smtClean="0">
                <a:solidFill>
                  <a:srgbClr val="31ADB8"/>
                </a:solidFill>
                <a:latin typeface="Arial MT"/>
                <a:cs typeface="Arial MT"/>
              </a:rPr>
              <a:t>profesional și personal</a:t>
            </a:r>
            <a:endParaRPr sz="2800">
              <a:latin typeface="Arial MT"/>
              <a:cs typeface="Arial MT"/>
            </a:endParaRPr>
          </a:p>
        </p:txBody>
      </p:sp>
      <p:pic>
        <p:nvPicPr>
          <p:cNvPr id="7" name="object 7"/>
          <p:cNvPicPr/>
          <p:nvPr/>
        </p:nvPicPr>
        <p:blipFill>
          <a:blip r:embed="rId2" cstate="print"/>
          <a:stretch>
            <a:fillRect/>
          </a:stretch>
        </p:blipFill>
        <p:spPr>
          <a:xfrm>
            <a:off x="0" y="96011"/>
            <a:ext cx="2484120" cy="3611879"/>
          </a:xfrm>
          <a:prstGeom prst="rect">
            <a:avLst/>
          </a:prstGeom>
        </p:spPr>
      </p:pic>
      <p:sp>
        <p:nvSpPr>
          <p:cNvPr id="5122" name="AutoShape 2" descr="blob:https://web.whatsapp.com/a1ad9773-f040-4297-9aae-67fad7af04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14" name="Picture 13" descr="erasmu logo.jpg"/>
          <p:cNvPicPr>
            <a:picLocks noChangeAspect="1"/>
          </p:cNvPicPr>
          <p:nvPr/>
        </p:nvPicPr>
        <p:blipFill>
          <a:blip r:embed="rId3"/>
          <a:stretch>
            <a:fillRect/>
          </a:stretch>
        </p:blipFill>
        <p:spPr>
          <a:xfrm>
            <a:off x="7467600" y="3048000"/>
            <a:ext cx="4191000" cy="3523488"/>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object 5"/>
          <p:cNvSpPr txBox="1">
            <a:spLocks noGrp="1"/>
          </p:cNvSpPr>
          <p:nvPr>
            <p:ph type="title"/>
          </p:nvPr>
        </p:nvSpPr>
        <p:spPr>
          <a:xfrm>
            <a:off x="4574285" y="4737938"/>
            <a:ext cx="3044190" cy="757555"/>
          </a:xfrm>
          <a:prstGeom prst="rect">
            <a:avLst/>
          </a:prstGeom>
        </p:spPr>
        <p:txBody>
          <a:bodyPr vert="horz" wrap="square" lIns="0" tIns="12700" rIns="0" bIns="0" rtlCol="0">
            <a:spAutoFit/>
          </a:bodyPr>
          <a:lstStyle/>
          <a:p>
            <a:pPr marL="12700">
              <a:lnSpc>
                <a:spcPct val="100000"/>
              </a:lnSpc>
              <a:spcBef>
                <a:spcPts val="100"/>
              </a:spcBef>
            </a:pPr>
            <a:r>
              <a:rPr lang="ro-RO" sz="4800" dirty="0" smtClean="0">
                <a:latin typeface="Arial MT"/>
                <a:cs typeface="Arial MT"/>
              </a:rPr>
              <a:t>Mulțumim!</a:t>
            </a:r>
            <a:endParaRPr sz="4800">
              <a:latin typeface="Arial MT"/>
              <a:cs typeface="Arial MT"/>
            </a:endParaRPr>
          </a:p>
        </p:txBody>
      </p:sp>
      <p:pic>
        <p:nvPicPr>
          <p:cNvPr id="6" name="Picture 5" descr="thank-you-rainbow-with-croatia-flag-heart-3d-rendering-2BFYM20.jpg"/>
          <p:cNvPicPr>
            <a:picLocks noChangeAspect="1"/>
          </p:cNvPicPr>
          <p:nvPr/>
        </p:nvPicPr>
        <p:blipFill>
          <a:blip r:embed="rId2"/>
          <a:srcRect t="15827" b="26619"/>
          <a:stretch>
            <a:fillRect/>
          </a:stretch>
        </p:blipFill>
        <p:spPr>
          <a:xfrm>
            <a:off x="2667000" y="685800"/>
            <a:ext cx="7696200" cy="41910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3659" y="304800"/>
            <a:ext cx="5964681" cy="968506"/>
          </a:xfrm>
        </p:spPr>
        <p:txBody>
          <a:bodyPr/>
          <a:lstStyle/>
          <a:p>
            <a:r>
              <a:rPr lang="en-GB" dirty="0" smtClean="0"/>
              <a:t>     Preventing Bullying in Schools</a:t>
            </a:r>
            <a:endParaRPr lang="en-GB" dirty="0"/>
          </a:p>
        </p:txBody>
      </p:sp>
      <p:pic>
        <p:nvPicPr>
          <p:cNvPr id="6" name="Content Placeholder 5" descr="IMG-20220506-WA0034.jpg"/>
          <p:cNvPicPr>
            <a:picLocks noGrp="1" noChangeAspect="1"/>
          </p:cNvPicPr>
          <p:nvPr>
            <p:ph sz="half" idx="2"/>
          </p:nvPr>
        </p:nvPicPr>
        <p:blipFill>
          <a:blip r:embed="rId2"/>
          <a:srcRect l="6734" t="19011" b="13644"/>
          <a:stretch>
            <a:fillRect/>
          </a:stretch>
        </p:blipFill>
        <p:spPr>
          <a:xfrm>
            <a:off x="457200" y="1371600"/>
            <a:ext cx="3581400" cy="4114800"/>
          </a:xfrm>
        </p:spPr>
      </p:pic>
      <p:sp>
        <p:nvSpPr>
          <p:cNvPr id="5" name="Content Placeholder 4"/>
          <p:cNvSpPr>
            <a:spLocks noGrp="1"/>
          </p:cNvSpPr>
          <p:nvPr>
            <p:ph sz="half" idx="3"/>
          </p:nvPr>
        </p:nvSpPr>
        <p:spPr>
          <a:xfrm>
            <a:off x="6278880" y="1577340"/>
            <a:ext cx="5303520" cy="430887"/>
          </a:xfrm>
        </p:spPr>
        <p:txBody>
          <a:bodyPr/>
          <a:lstStyle/>
          <a:p>
            <a:r>
              <a:rPr lang="en-GB" dirty="0" smtClean="0"/>
              <a:t>►</a:t>
            </a:r>
            <a:endParaRPr lang="en-GB" dirty="0"/>
          </a:p>
        </p:txBody>
      </p:sp>
      <p:graphicFrame>
        <p:nvGraphicFramePr>
          <p:cNvPr id="7" name="Diagram 6"/>
          <p:cNvGraphicFramePr/>
          <p:nvPr/>
        </p:nvGraphicFramePr>
        <p:xfrm>
          <a:off x="4343400" y="685800"/>
          <a:ext cx="75438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6618731"/>
            <a:ext cx="12192000" cy="239395"/>
          </a:xfrm>
          <a:custGeom>
            <a:avLst/>
            <a:gdLst/>
            <a:ahLst/>
            <a:cxnLst/>
            <a:rect l="l" t="t" r="r" b="b"/>
            <a:pathLst>
              <a:path w="12192000" h="239395">
                <a:moveTo>
                  <a:pt x="12192000" y="0"/>
                </a:moveTo>
                <a:lnTo>
                  <a:pt x="0" y="0"/>
                </a:lnTo>
                <a:lnTo>
                  <a:pt x="0" y="239268"/>
                </a:lnTo>
                <a:lnTo>
                  <a:pt x="12192000" y="239268"/>
                </a:lnTo>
                <a:lnTo>
                  <a:pt x="12192000" y="0"/>
                </a:lnTo>
                <a:close/>
              </a:path>
            </a:pathLst>
          </a:custGeom>
          <a:solidFill>
            <a:srgbClr val="31ADB8"/>
          </a:solidFill>
        </p:spPr>
        <p:txBody>
          <a:bodyPr wrap="square" lIns="0" tIns="0" rIns="0" bIns="0" rtlCol="0"/>
          <a:lstStyle/>
          <a:p>
            <a:endParaRPr/>
          </a:p>
        </p:txBody>
      </p:sp>
      <p:sp>
        <p:nvSpPr>
          <p:cNvPr id="3" name="object 3"/>
          <p:cNvSpPr/>
          <p:nvPr/>
        </p:nvSpPr>
        <p:spPr>
          <a:xfrm>
            <a:off x="0" y="0"/>
            <a:ext cx="12192000" cy="96520"/>
          </a:xfrm>
          <a:custGeom>
            <a:avLst/>
            <a:gdLst/>
            <a:ahLst/>
            <a:cxnLst/>
            <a:rect l="l" t="t" r="r" b="b"/>
            <a:pathLst>
              <a:path w="12192000" h="96520">
                <a:moveTo>
                  <a:pt x="12192000" y="0"/>
                </a:moveTo>
                <a:lnTo>
                  <a:pt x="0" y="0"/>
                </a:lnTo>
                <a:lnTo>
                  <a:pt x="0" y="96011"/>
                </a:lnTo>
                <a:lnTo>
                  <a:pt x="12192000" y="96011"/>
                </a:lnTo>
                <a:lnTo>
                  <a:pt x="12192000" y="0"/>
                </a:lnTo>
                <a:close/>
              </a:path>
            </a:pathLst>
          </a:custGeom>
          <a:solidFill>
            <a:srgbClr val="31ADB8"/>
          </a:solidFill>
        </p:spPr>
        <p:txBody>
          <a:bodyPr wrap="square" lIns="0" tIns="0" rIns="0" bIns="0" rtlCol="0"/>
          <a:lstStyle/>
          <a:p>
            <a:endParaRPr/>
          </a:p>
        </p:txBody>
      </p:sp>
      <p:sp>
        <p:nvSpPr>
          <p:cNvPr id="4" name="object 4"/>
          <p:cNvSpPr txBox="1">
            <a:spLocks noGrp="1"/>
          </p:cNvSpPr>
          <p:nvPr>
            <p:ph type="title"/>
          </p:nvPr>
        </p:nvSpPr>
        <p:spPr>
          <a:prstGeom prst="rect">
            <a:avLst/>
          </a:prstGeom>
        </p:spPr>
        <p:txBody>
          <a:bodyPr vert="horz" wrap="square" lIns="0" tIns="210185" rIns="0" bIns="0" rtlCol="0">
            <a:spAutoFit/>
          </a:bodyPr>
          <a:lstStyle/>
          <a:p>
            <a:pPr marL="3175" algn="ctr">
              <a:lnSpc>
                <a:spcPct val="100000"/>
              </a:lnSpc>
              <a:spcBef>
                <a:spcPts val="1655"/>
              </a:spcBef>
            </a:pPr>
            <a:r>
              <a:rPr sz="4800" b="0" spc="-385" dirty="0">
                <a:solidFill>
                  <a:srgbClr val="31ADB8"/>
                </a:solidFill>
                <a:latin typeface="Arial MT"/>
                <a:cs typeface="Arial MT"/>
              </a:rPr>
              <a:t>Desfășurare</a:t>
            </a:r>
            <a:r>
              <a:rPr sz="4800" b="0" spc="-365" dirty="0">
                <a:solidFill>
                  <a:srgbClr val="31ADB8"/>
                </a:solidFill>
                <a:latin typeface="Arial MT"/>
                <a:cs typeface="Arial MT"/>
              </a:rPr>
              <a:t>a</a:t>
            </a:r>
            <a:r>
              <a:rPr sz="4800" b="0" spc="65" dirty="0">
                <a:solidFill>
                  <a:srgbClr val="31ADB8"/>
                </a:solidFill>
                <a:latin typeface="Arial MT"/>
                <a:cs typeface="Arial MT"/>
              </a:rPr>
              <a:t> </a:t>
            </a:r>
            <a:r>
              <a:rPr sz="4800" b="0" dirty="0">
                <a:solidFill>
                  <a:srgbClr val="31ADB8"/>
                </a:solidFill>
                <a:latin typeface="Arial MT"/>
                <a:cs typeface="Arial MT"/>
              </a:rPr>
              <a:t>cursului</a:t>
            </a:r>
            <a:endParaRPr sz="4800">
              <a:latin typeface="Arial MT"/>
              <a:cs typeface="Arial MT"/>
            </a:endParaRPr>
          </a:p>
          <a:p>
            <a:pPr marL="3175" algn="ctr">
              <a:lnSpc>
                <a:spcPct val="100000"/>
              </a:lnSpc>
              <a:spcBef>
                <a:spcPts val="630"/>
              </a:spcBef>
            </a:pPr>
            <a:r>
              <a:rPr lang="en-GB" sz="1850" spc="5" dirty="0" smtClean="0">
                <a:solidFill>
                  <a:srgbClr val="F1A30D"/>
                </a:solidFill>
              </a:rPr>
              <a:t>Preventing Bullying in Schools</a:t>
            </a:r>
            <a:endParaRPr sz="1850"/>
          </a:p>
        </p:txBody>
      </p:sp>
      <p:grpSp>
        <p:nvGrpSpPr>
          <p:cNvPr id="5" name="object 5"/>
          <p:cNvGrpSpPr/>
          <p:nvPr/>
        </p:nvGrpSpPr>
        <p:grpSpPr>
          <a:xfrm>
            <a:off x="5411724" y="1316735"/>
            <a:ext cx="1403985" cy="4928870"/>
            <a:chOff x="5411724" y="1316735"/>
            <a:chExt cx="1403985" cy="4928870"/>
          </a:xfrm>
        </p:grpSpPr>
        <p:pic>
          <p:nvPicPr>
            <p:cNvPr id="6" name="object 6"/>
            <p:cNvPicPr/>
            <p:nvPr/>
          </p:nvPicPr>
          <p:blipFill>
            <a:blip r:embed="rId2" cstate="print"/>
            <a:stretch>
              <a:fillRect/>
            </a:stretch>
          </p:blipFill>
          <p:spPr>
            <a:xfrm>
              <a:off x="5705602" y="2522219"/>
              <a:ext cx="791590" cy="3700271"/>
            </a:xfrm>
            <a:prstGeom prst="rect">
              <a:avLst/>
            </a:prstGeom>
          </p:spPr>
        </p:pic>
        <p:sp>
          <p:nvSpPr>
            <p:cNvPr id="7" name="object 7"/>
            <p:cNvSpPr/>
            <p:nvPr/>
          </p:nvSpPr>
          <p:spPr>
            <a:xfrm>
              <a:off x="6245352" y="2526791"/>
              <a:ext cx="262255" cy="2682240"/>
            </a:xfrm>
            <a:custGeom>
              <a:avLst/>
              <a:gdLst/>
              <a:ahLst/>
              <a:cxnLst/>
              <a:rect l="l" t="t" r="r" b="b"/>
              <a:pathLst>
                <a:path w="262254" h="2682240">
                  <a:moveTo>
                    <a:pt x="262127" y="0"/>
                  </a:moveTo>
                  <a:lnTo>
                    <a:pt x="128397" y="0"/>
                  </a:lnTo>
                  <a:lnTo>
                    <a:pt x="0" y="83947"/>
                  </a:lnTo>
                  <a:lnTo>
                    <a:pt x="0" y="2682240"/>
                  </a:lnTo>
                  <a:lnTo>
                    <a:pt x="4952" y="2682240"/>
                  </a:lnTo>
                  <a:lnTo>
                    <a:pt x="21657" y="2629582"/>
                  </a:lnTo>
                  <a:lnTo>
                    <a:pt x="50006" y="2587783"/>
                  </a:lnTo>
                  <a:lnTo>
                    <a:pt x="87356" y="2560224"/>
                  </a:lnTo>
                  <a:lnTo>
                    <a:pt x="131063" y="2550287"/>
                  </a:lnTo>
                  <a:lnTo>
                    <a:pt x="174771" y="2560224"/>
                  </a:lnTo>
                  <a:lnTo>
                    <a:pt x="212121" y="2587783"/>
                  </a:lnTo>
                  <a:lnTo>
                    <a:pt x="240470" y="2629582"/>
                  </a:lnTo>
                  <a:lnTo>
                    <a:pt x="257175" y="2682240"/>
                  </a:lnTo>
                  <a:lnTo>
                    <a:pt x="262127" y="2682240"/>
                  </a:lnTo>
                  <a:lnTo>
                    <a:pt x="262127" y="0"/>
                  </a:lnTo>
                  <a:close/>
                </a:path>
              </a:pathLst>
            </a:custGeom>
            <a:solidFill>
              <a:srgbClr val="31ADB8"/>
            </a:solidFill>
          </p:spPr>
          <p:txBody>
            <a:bodyPr wrap="square" lIns="0" tIns="0" rIns="0" bIns="0" rtlCol="0"/>
            <a:lstStyle/>
            <a:p>
              <a:endParaRPr/>
            </a:p>
          </p:txBody>
        </p:sp>
        <p:sp>
          <p:nvSpPr>
            <p:cNvPr id="8" name="object 8"/>
            <p:cNvSpPr/>
            <p:nvPr/>
          </p:nvSpPr>
          <p:spPr>
            <a:xfrm>
              <a:off x="5411724" y="1316735"/>
              <a:ext cx="1403985" cy="4928870"/>
            </a:xfrm>
            <a:custGeom>
              <a:avLst/>
              <a:gdLst/>
              <a:ahLst/>
              <a:cxnLst/>
              <a:rect l="l" t="t" r="r" b="b"/>
              <a:pathLst>
                <a:path w="1403984" h="4928870">
                  <a:moveTo>
                    <a:pt x="809244" y="4581144"/>
                  </a:moveTo>
                  <a:lnTo>
                    <a:pt x="547116" y="4581144"/>
                  </a:lnTo>
                  <a:lnTo>
                    <a:pt x="678180" y="4928616"/>
                  </a:lnTo>
                  <a:lnTo>
                    <a:pt x="809244" y="4581144"/>
                  </a:lnTo>
                  <a:close/>
                </a:path>
                <a:path w="1403984" h="4928870">
                  <a:moveTo>
                    <a:pt x="1122921" y="733679"/>
                  </a:moveTo>
                  <a:lnTo>
                    <a:pt x="701802" y="1008507"/>
                  </a:lnTo>
                  <a:lnTo>
                    <a:pt x="280670" y="733679"/>
                  </a:lnTo>
                  <a:lnTo>
                    <a:pt x="280670" y="1022096"/>
                  </a:lnTo>
                  <a:lnTo>
                    <a:pt x="701802" y="1296924"/>
                  </a:lnTo>
                  <a:lnTo>
                    <a:pt x="1122921" y="1022096"/>
                  </a:lnTo>
                  <a:lnTo>
                    <a:pt x="1122921" y="1008507"/>
                  </a:lnTo>
                  <a:lnTo>
                    <a:pt x="1122921" y="733679"/>
                  </a:lnTo>
                  <a:close/>
                </a:path>
                <a:path w="1403984" h="4928870">
                  <a:moveTo>
                    <a:pt x="1403604" y="467995"/>
                  </a:moveTo>
                  <a:lnTo>
                    <a:pt x="701802" y="0"/>
                  </a:lnTo>
                  <a:lnTo>
                    <a:pt x="0" y="467995"/>
                  </a:lnTo>
                  <a:lnTo>
                    <a:pt x="701802" y="935990"/>
                  </a:lnTo>
                  <a:lnTo>
                    <a:pt x="1271778" y="555879"/>
                  </a:lnTo>
                  <a:lnTo>
                    <a:pt x="1271778" y="815975"/>
                  </a:lnTo>
                  <a:lnTo>
                    <a:pt x="1256030" y="825119"/>
                  </a:lnTo>
                  <a:lnTo>
                    <a:pt x="1243711" y="838377"/>
                  </a:lnTo>
                  <a:lnTo>
                    <a:pt x="1235659" y="854862"/>
                  </a:lnTo>
                  <a:lnTo>
                    <a:pt x="1232789" y="873633"/>
                  </a:lnTo>
                  <a:lnTo>
                    <a:pt x="1235024" y="890219"/>
                  </a:lnTo>
                  <a:lnTo>
                    <a:pt x="1241386" y="905040"/>
                  </a:lnTo>
                  <a:lnTo>
                    <a:pt x="1251318" y="917435"/>
                  </a:lnTo>
                  <a:lnTo>
                    <a:pt x="1264285" y="926719"/>
                  </a:lnTo>
                  <a:lnTo>
                    <a:pt x="1217168" y="1165860"/>
                  </a:lnTo>
                  <a:lnTo>
                    <a:pt x="1373124" y="1165860"/>
                  </a:lnTo>
                  <a:lnTo>
                    <a:pt x="1326134" y="926719"/>
                  </a:lnTo>
                  <a:lnTo>
                    <a:pt x="1339088" y="917435"/>
                  </a:lnTo>
                  <a:lnTo>
                    <a:pt x="1349019" y="905040"/>
                  </a:lnTo>
                  <a:lnTo>
                    <a:pt x="1355382" y="890219"/>
                  </a:lnTo>
                  <a:lnTo>
                    <a:pt x="1357630" y="873633"/>
                  </a:lnTo>
                  <a:lnTo>
                    <a:pt x="1354747" y="854862"/>
                  </a:lnTo>
                  <a:lnTo>
                    <a:pt x="1346708" y="838377"/>
                  </a:lnTo>
                  <a:lnTo>
                    <a:pt x="1334376" y="825119"/>
                  </a:lnTo>
                  <a:lnTo>
                    <a:pt x="1318641" y="815975"/>
                  </a:lnTo>
                  <a:lnTo>
                    <a:pt x="1318641" y="555879"/>
                  </a:lnTo>
                  <a:lnTo>
                    <a:pt x="1318641" y="524764"/>
                  </a:lnTo>
                  <a:lnTo>
                    <a:pt x="1403604" y="467995"/>
                  </a:lnTo>
                  <a:close/>
                </a:path>
              </a:pathLst>
            </a:custGeom>
            <a:solidFill>
              <a:srgbClr val="404040"/>
            </a:solidFill>
          </p:spPr>
          <p:txBody>
            <a:bodyPr wrap="square" lIns="0" tIns="0" rIns="0" bIns="0" rtlCol="0"/>
            <a:lstStyle/>
            <a:p>
              <a:endParaRPr/>
            </a:p>
          </p:txBody>
        </p:sp>
      </p:grpSp>
      <p:sp>
        <p:nvSpPr>
          <p:cNvPr id="11" name="object 11"/>
          <p:cNvSpPr txBox="1"/>
          <p:nvPr/>
        </p:nvSpPr>
        <p:spPr>
          <a:xfrm>
            <a:off x="6496811" y="3276601"/>
            <a:ext cx="4942840" cy="2719975"/>
          </a:xfrm>
          <a:prstGeom prst="rect">
            <a:avLst/>
          </a:prstGeom>
          <a:solidFill>
            <a:srgbClr val="F1A30D"/>
          </a:solidFill>
        </p:spPr>
        <p:txBody>
          <a:bodyPr vert="horz" wrap="square" lIns="0" tIns="82550" rIns="0" bIns="0" rtlCol="0">
            <a:spAutoFit/>
          </a:bodyPr>
          <a:lstStyle/>
          <a:p>
            <a:pPr marL="410209">
              <a:lnSpc>
                <a:spcPct val="100000"/>
              </a:lnSpc>
              <a:spcBef>
                <a:spcPts val="650"/>
              </a:spcBef>
            </a:pPr>
            <a:r>
              <a:rPr sz="1850" b="1" spc="5">
                <a:solidFill>
                  <a:srgbClr val="FFFFFF"/>
                </a:solidFill>
                <a:latin typeface="Arial"/>
                <a:cs typeface="Arial"/>
              </a:rPr>
              <a:t>Ziua</a:t>
            </a:r>
            <a:r>
              <a:rPr sz="1850" b="1" spc="-45">
                <a:solidFill>
                  <a:srgbClr val="FFFFFF"/>
                </a:solidFill>
                <a:latin typeface="Arial"/>
                <a:cs typeface="Arial"/>
              </a:rPr>
              <a:t> </a:t>
            </a:r>
            <a:r>
              <a:rPr lang="en-GB" sz="1850" b="1" spc="10" dirty="0" smtClean="0">
                <a:solidFill>
                  <a:srgbClr val="FFFFFF"/>
                </a:solidFill>
                <a:latin typeface="Arial"/>
                <a:cs typeface="Arial"/>
              </a:rPr>
              <a:t>I</a:t>
            </a:r>
          </a:p>
          <a:p>
            <a:pPr marL="410209">
              <a:lnSpc>
                <a:spcPct val="100000"/>
              </a:lnSpc>
              <a:spcBef>
                <a:spcPts val="650"/>
              </a:spcBef>
            </a:pPr>
            <a:r>
              <a:rPr lang="en-GB" sz="1850" b="1" spc="10" dirty="0" smtClean="0">
                <a:solidFill>
                  <a:srgbClr val="FFFFFF"/>
                </a:solidFill>
                <a:latin typeface="Arial"/>
                <a:cs typeface="Arial"/>
              </a:rPr>
              <a:t>8 </a:t>
            </a:r>
            <a:r>
              <a:rPr lang="en-GB" sz="1850" b="1" spc="10" dirty="0" err="1" smtClean="0">
                <a:solidFill>
                  <a:srgbClr val="FFFFFF"/>
                </a:solidFill>
                <a:latin typeface="Arial"/>
                <a:cs typeface="Arial"/>
              </a:rPr>
              <a:t>tr</a:t>
            </a:r>
            <a:r>
              <a:rPr lang="ro-RO" sz="1850" b="1" spc="10" dirty="0" smtClean="0">
                <a:solidFill>
                  <a:srgbClr val="FFFFFF"/>
                </a:solidFill>
                <a:latin typeface="Arial"/>
                <a:cs typeface="Arial"/>
              </a:rPr>
              <a:t>ăsături ale profesorului secolului XXI</a:t>
            </a:r>
          </a:p>
          <a:p>
            <a:pPr marL="410209">
              <a:lnSpc>
                <a:spcPct val="100000"/>
              </a:lnSpc>
              <a:spcBef>
                <a:spcPts val="650"/>
              </a:spcBef>
            </a:pPr>
            <a:r>
              <a:rPr lang="ro-RO" sz="1850" b="1" spc="10" dirty="0" smtClean="0">
                <a:solidFill>
                  <a:srgbClr val="FFFFFF"/>
                </a:solidFill>
                <a:latin typeface="Arial"/>
                <a:cs typeface="Arial"/>
              </a:rPr>
              <a:t>Importanța celor 4 C în educație</a:t>
            </a:r>
          </a:p>
          <a:p>
            <a:pPr marL="410209">
              <a:lnSpc>
                <a:spcPct val="100000"/>
              </a:lnSpc>
              <a:spcBef>
                <a:spcPts val="650"/>
              </a:spcBef>
            </a:pPr>
            <a:r>
              <a:rPr lang="ro-RO" sz="1850" b="1" spc="10" dirty="0" smtClean="0">
                <a:solidFill>
                  <a:srgbClr val="FFFFFF"/>
                </a:solidFill>
                <a:latin typeface="Arial"/>
                <a:cs typeface="Arial"/>
              </a:rPr>
              <a:t>Individualizarea procesului de învățare: egalitate și echitate</a:t>
            </a:r>
          </a:p>
          <a:p>
            <a:pPr marL="410209">
              <a:lnSpc>
                <a:spcPct val="100000"/>
              </a:lnSpc>
              <a:spcBef>
                <a:spcPts val="650"/>
              </a:spcBef>
            </a:pPr>
            <a:r>
              <a:rPr lang="ro-RO" sz="1850" b="1" spc="10" dirty="0" smtClean="0">
                <a:solidFill>
                  <a:srgbClr val="FFFFFF"/>
                </a:solidFill>
                <a:latin typeface="Arial"/>
                <a:cs typeface="Arial"/>
              </a:rPr>
              <a:t>Teoria inteligențelor multiple, stiluri de învățare</a:t>
            </a:r>
            <a:endParaRPr sz="1850">
              <a:latin typeface="Arial"/>
              <a:cs typeface="Arial"/>
            </a:endParaRPr>
          </a:p>
        </p:txBody>
      </p:sp>
      <p:sp>
        <p:nvSpPr>
          <p:cNvPr id="17" name="object 17"/>
          <p:cNvSpPr txBox="1"/>
          <p:nvPr/>
        </p:nvSpPr>
        <p:spPr>
          <a:xfrm>
            <a:off x="6665721" y="4574285"/>
            <a:ext cx="4556125" cy="289823"/>
          </a:xfrm>
          <a:prstGeom prst="rect">
            <a:avLst/>
          </a:prstGeom>
        </p:spPr>
        <p:txBody>
          <a:bodyPr vert="horz" wrap="square" lIns="0" tIns="12700" rIns="0" bIns="0" rtlCol="0">
            <a:spAutoFit/>
          </a:bodyPr>
          <a:lstStyle/>
          <a:p>
            <a:pPr marL="1360170" marR="5080" indent="-1348105">
              <a:lnSpc>
                <a:spcPct val="100000"/>
              </a:lnSpc>
              <a:spcBef>
                <a:spcPts val="100"/>
              </a:spcBef>
            </a:pPr>
            <a:endParaRPr sz="1800">
              <a:latin typeface="Comic Sans MS"/>
              <a:cs typeface="Comic Sans MS"/>
            </a:endParaRPr>
          </a:p>
        </p:txBody>
      </p:sp>
      <p:sp>
        <p:nvSpPr>
          <p:cNvPr id="19" name="object 19"/>
          <p:cNvSpPr txBox="1"/>
          <p:nvPr/>
        </p:nvSpPr>
        <p:spPr>
          <a:xfrm>
            <a:off x="5804280" y="3626358"/>
            <a:ext cx="69215" cy="269240"/>
          </a:xfrm>
          <a:prstGeom prst="rect">
            <a:avLst/>
          </a:prstGeom>
        </p:spPr>
        <p:txBody>
          <a:bodyPr vert="horz" wrap="square" lIns="0" tIns="12065" rIns="0" bIns="0" rtlCol="0">
            <a:spAutoFit/>
          </a:bodyPr>
          <a:lstStyle/>
          <a:p>
            <a:pPr>
              <a:lnSpc>
                <a:spcPct val="100000"/>
              </a:lnSpc>
              <a:spcBef>
                <a:spcPts val="95"/>
              </a:spcBef>
            </a:pPr>
            <a:r>
              <a:rPr sz="1600" spc="-5" dirty="0">
                <a:solidFill>
                  <a:srgbClr val="404040"/>
                </a:solidFill>
                <a:latin typeface="Arial MT"/>
                <a:cs typeface="Arial MT"/>
              </a:rPr>
              <a:t>.</a:t>
            </a:r>
            <a:endParaRPr sz="1600">
              <a:latin typeface="Arial MT"/>
              <a:cs typeface="Arial MT"/>
            </a:endParaRPr>
          </a:p>
        </p:txBody>
      </p:sp>
      <p:pic>
        <p:nvPicPr>
          <p:cNvPr id="1026" name="Picture 2"/>
          <p:cNvPicPr>
            <a:picLocks noChangeAspect="1" noChangeArrowheads="1"/>
          </p:cNvPicPr>
          <p:nvPr/>
        </p:nvPicPr>
        <p:blipFill>
          <a:blip r:embed="rId3"/>
          <a:srcRect l="5172" t="3774" r="5172" b="9434"/>
          <a:stretch>
            <a:fillRect/>
          </a:stretch>
        </p:blipFill>
        <p:spPr bwMode="auto">
          <a:xfrm>
            <a:off x="304800" y="2362200"/>
            <a:ext cx="5334000" cy="3429000"/>
          </a:xfrm>
          <a:prstGeom prst="rect">
            <a:avLst/>
          </a:prstGeom>
          <a:noFill/>
          <a:ln w="9525">
            <a:noFill/>
            <a:miter lim="800000"/>
            <a:headEnd/>
            <a:tailEnd/>
          </a:ln>
          <a:effectLst/>
        </p:spPr>
      </p:pic>
      <p:pic>
        <p:nvPicPr>
          <p:cNvPr id="1027" name="Picture 3"/>
          <p:cNvPicPr>
            <a:picLocks noChangeAspect="1" noChangeArrowheads="1"/>
          </p:cNvPicPr>
          <p:nvPr/>
        </p:nvPicPr>
        <p:blipFill>
          <a:blip r:embed="rId4"/>
          <a:srcRect l="46266" t="29167" r="24451" b="18750"/>
          <a:stretch>
            <a:fillRect/>
          </a:stretch>
        </p:blipFill>
        <p:spPr bwMode="auto">
          <a:xfrm>
            <a:off x="8915400" y="762000"/>
            <a:ext cx="3048000" cy="2819400"/>
          </a:xfrm>
          <a:prstGeom prst="rect">
            <a:avLst/>
          </a:prstGeom>
          <a:noFill/>
          <a:ln w="9525">
            <a:noFill/>
            <a:miter lim="800000"/>
            <a:headEnd/>
            <a:tailEnd/>
          </a:ln>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6618731"/>
            <a:ext cx="12192000" cy="239395"/>
          </a:xfrm>
          <a:custGeom>
            <a:avLst/>
            <a:gdLst/>
            <a:ahLst/>
            <a:cxnLst/>
            <a:rect l="l" t="t" r="r" b="b"/>
            <a:pathLst>
              <a:path w="12192000" h="239395">
                <a:moveTo>
                  <a:pt x="12192000" y="0"/>
                </a:moveTo>
                <a:lnTo>
                  <a:pt x="0" y="0"/>
                </a:lnTo>
                <a:lnTo>
                  <a:pt x="0" y="239268"/>
                </a:lnTo>
                <a:lnTo>
                  <a:pt x="12192000" y="239268"/>
                </a:lnTo>
                <a:lnTo>
                  <a:pt x="12192000" y="0"/>
                </a:lnTo>
                <a:close/>
              </a:path>
            </a:pathLst>
          </a:custGeom>
          <a:solidFill>
            <a:srgbClr val="31ADB8"/>
          </a:solidFill>
        </p:spPr>
        <p:txBody>
          <a:bodyPr wrap="square" lIns="0" tIns="0" rIns="0" bIns="0" rtlCol="0"/>
          <a:lstStyle/>
          <a:p>
            <a:endParaRPr/>
          </a:p>
        </p:txBody>
      </p:sp>
      <p:sp>
        <p:nvSpPr>
          <p:cNvPr id="3" name="object 3"/>
          <p:cNvSpPr/>
          <p:nvPr/>
        </p:nvSpPr>
        <p:spPr>
          <a:xfrm>
            <a:off x="0" y="0"/>
            <a:ext cx="12192000" cy="96520"/>
          </a:xfrm>
          <a:custGeom>
            <a:avLst/>
            <a:gdLst/>
            <a:ahLst/>
            <a:cxnLst/>
            <a:rect l="l" t="t" r="r" b="b"/>
            <a:pathLst>
              <a:path w="12192000" h="96520">
                <a:moveTo>
                  <a:pt x="12192000" y="0"/>
                </a:moveTo>
                <a:lnTo>
                  <a:pt x="0" y="0"/>
                </a:lnTo>
                <a:lnTo>
                  <a:pt x="0" y="96011"/>
                </a:lnTo>
                <a:lnTo>
                  <a:pt x="12192000" y="96011"/>
                </a:lnTo>
                <a:lnTo>
                  <a:pt x="12192000" y="0"/>
                </a:lnTo>
                <a:close/>
              </a:path>
            </a:pathLst>
          </a:custGeom>
          <a:solidFill>
            <a:srgbClr val="31ADB8"/>
          </a:solidFill>
        </p:spPr>
        <p:txBody>
          <a:bodyPr wrap="square" lIns="0" tIns="0" rIns="0" bIns="0" rtlCol="0"/>
          <a:lstStyle/>
          <a:p>
            <a:endParaRPr/>
          </a:p>
        </p:txBody>
      </p:sp>
      <p:sp>
        <p:nvSpPr>
          <p:cNvPr id="4" name="object 4"/>
          <p:cNvSpPr txBox="1">
            <a:spLocks noGrp="1"/>
          </p:cNvSpPr>
          <p:nvPr>
            <p:ph type="title"/>
          </p:nvPr>
        </p:nvSpPr>
        <p:spPr>
          <a:prstGeom prst="rect">
            <a:avLst/>
          </a:prstGeom>
        </p:spPr>
        <p:txBody>
          <a:bodyPr vert="horz" wrap="square" lIns="0" tIns="210185" rIns="0" bIns="0" rtlCol="0">
            <a:spAutoFit/>
          </a:bodyPr>
          <a:lstStyle/>
          <a:p>
            <a:pPr marL="3175" algn="ctr">
              <a:lnSpc>
                <a:spcPct val="100000"/>
              </a:lnSpc>
              <a:spcBef>
                <a:spcPts val="1655"/>
              </a:spcBef>
            </a:pPr>
            <a:r>
              <a:rPr sz="4800" b="0" spc="-385" dirty="0">
                <a:solidFill>
                  <a:srgbClr val="31ADB8"/>
                </a:solidFill>
                <a:latin typeface="Arial MT"/>
                <a:cs typeface="Arial MT"/>
              </a:rPr>
              <a:t>Desfășurare</a:t>
            </a:r>
            <a:r>
              <a:rPr sz="4800" b="0" spc="-365" dirty="0">
                <a:solidFill>
                  <a:srgbClr val="31ADB8"/>
                </a:solidFill>
                <a:latin typeface="Arial MT"/>
                <a:cs typeface="Arial MT"/>
              </a:rPr>
              <a:t>a</a:t>
            </a:r>
            <a:r>
              <a:rPr sz="4800" b="0" spc="65" dirty="0">
                <a:solidFill>
                  <a:srgbClr val="31ADB8"/>
                </a:solidFill>
                <a:latin typeface="Arial MT"/>
                <a:cs typeface="Arial MT"/>
              </a:rPr>
              <a:t> </a:t>
            </a:r>
            <a:r>
              <a:rPr sz="4800" b="0" dirty="0">
                <a:solidFill>
                  <a:srgbClr val="31ADB8"/>
                </a:solidFill>
                <a:latin typeface="Arial MT"/>
                <a:cs typeface="Arial MT"/>
              </a:rPr>
              <a:t>cursului</a:t>
            </a:r>
            <a:endParaRPr sz="4800">
              <a:latin typeface="Arial MT"/>
              <a:cs typeface="Arial MT"/>
            </a:endParaRPr>
          </a:p>
          <a:p>
            <a:pPr marL="3175" algn="ctr">
              <a:lnSpc>
                <a:spcPct val="100000"/>
              </a:lnSpc>
              <a:spcBef>
                <a:spcPts val="630"/>
              </a:spcBef>
            </a:pPr>
            <a:r>
              <a:rPr lang="en-GB" sz="1850" spc="5" dirty="0" smtClean="0">
                <a:solidFill>
                  <a:srgbClr val="F1A30D"/>
                </a:solidFill>
              </a:rPr>
              <a:t>Preventing Bullying in Schools</a:t>
            </a:r>
            <a:endParaRPr sz="1850"/>
          </a:p>
        </p:txBody>
      </p:sp>
      <p:grpSp>
        <p:nvGrpSpPr>
          <p:cNvPr id="5" name="object 5"/>
          <p:cNvGrpSpPr/>
          <p:nvPr/>
        </p:nvGrpSpPr>
        <p:grpSpPr>
          <a:xfrm>
            <a:off x="5411724" y="1316735"/>
            <a:ext cx="1403985" cy="4928870"/>
            <a:chOff x="5411724" y="1316735"/>
            <a:chExt cx="1403985" cy="4928870"/>
          </a:xfrm>
        </p:grpSpPr>
        <p:pic>
          <p:nvPicPr>
            <p:cNvPr id="6" name="object 6"/>
            <p:cNvPicPr/>
            <p:nvPr/>
          </p:nvPicPr>
          <p:blipFill>
            <a:blip r:embed="rId2" cstate="print"/>
            <a:stretch>
              <a:fillRect/>
            </a:stretch>
          </p:blipFill>
          <p:spPr>
            <a:xfrm>
              <a:off x="5705602" y="2522219"/>
              <a:ext cx="791590" cy="3700271"/>
            </a:xfrm>
            <a:prstGeom prst="rect">
              <a:avLst/>
            </a:prstGeom>
          </p:spPr>
        </p:pic>
        <p:sp>
          <p:nvSpPr>
            <p:cNvPr id="7" name="object 7"/>
            <p:cNvSpPr/>
            <p:nvPr/>
          </p:nvSpPr>
          <p:spPr>
            <a:xfrm>
              <a:off x="6245352" y="2526791"/>
              <a:ext cx="262255" cy="2682240"/>
            </a:xfrm>
            <a:custGeom>
              <a:avLst/>
              <a:gdLst/>
              <a:ahLst/>
              <a:cxnLst/>
              <a:rect l="l" t="t" r="r" b="b"/>
              <a:pathLst>
                <a:path w="262254" h="2682240">
                  <a:moveTo>
                    <a:pt x="262127" y="0"/>
                  </a:moveTo>
                  <a:lnTo>
                    <a:pt x="128397" y="0"/>
                  </a:lnTo>
                  <a:lnTo>
                    <a:pt x="0" y="83947"/>
                  </a:lnTo>
                  <a:lnTo>
                    <a:pt x="0" y="2682240"/>
                  </a:lnTo>
                  <a:lnTo>
                    <a:pt x="4952" y="2682240"/>
                  </a:lnTo>
                  <a:lnTo>
                    <a:pt x="21657" y="2629582"/>
                  </a:lnTo>
                  <a:lnTo>
                    <a:pt x="50006" y="2587783"/>
                  </a:lnTo>
                  <a:lnTo>
                    <a:pt x="87356" y="2560224"/>
                  </a:lnTo>
                  <a:lnTo>
                    <a:pt x="131063" y="2550287"/>
                  </a:lnTo>
                  <a:lnTo>
                    <a:pt x="174771" y="2560224"/>
                  </a:lnTo>
                  <a:lnTo>
                    <a:pt x="212121" y="2587783"/>
                  </a:lnTo>
                  <a:lnTo>
                    <a:pt x="240470" y="2629582"/>
                  </a:lnTo>
                  <a:lnTo>
                    <a:pt x="257175" y="2682240"/>
                  </a:lnTo>
                  <a:lnTo>
                    <a:pt x="262127" y="2682240"/>
                  </a:lnTo>
                  <a:lnTo>
                    <a:pt x="262127" y="0"/>
                  </a:lnTo>
                  <a:close/>
                </a:path>
              </a:pathLst>
            </a:custGeom>
            <a:solidFill>
              <a:srgbClr val="31ADB8"/>
            </a:solidFill>
          </p:spPr>
          <p:txBody>
            <a:bodyPr wrap="square" lIns="0" tIns="0" rIns="0" bIns="0" rtlCol="0"/>
            <a:lstStyle/>
            <a:p>
              <a:endParaRPr/>
            </a:p>
          </p:txBody>
        </p:sp>
        <p:sp>
          <p:nvSpPr>
            <p:cNvPr id="8" name="object 8"/>
            <p:cNvSpPr/>
            <p:nvPr/>
          </p:nvSpPr>
          <p:spPr>
            <a:xfrm>
              <a:off x="5411724" y="1316735"/>
              <a:ext cx="1403985" cy="4928870"/>
            </a:xfrm>
            <a:custGeom>
              <a:avLst/>
              <a:gdLst/>
              <a:ahLst/>
              <a:cxnLst/>
              <a:rect l="l" t="t" r="r" b="b"/>
              <a:pathLst>
                <a:path w="1403984" h="4928870">
                  <a:moveTo>
                    <a:pt x="809244" y="4581144"/>
                  </a:moveTo>
                  <a:lnTo>
                    <a:pt x="547116" y="4581144"/>
                  </a:lnTo>
                  <a:lnTo>
                    <a:pt x="678180" y="4928616"/>
                  </a:lnTo>
                  <a:lnTo>
                    <a:pt x="809244" y="4581144"/>
                  </a:lnTo>
                  <a:close/>
                </a:path>
                <a:path w="1403984" h="4928870">
                  <a:moveTo>
                    <a:pt x="1122921" y="733679"/>
                  </a:moveTo>
                  <a:lnTo>
                    <a:pt x="701802" y="1008507"/>
                  </a:lnTo>
                  <a:lnTo>
                    <a:pt x="280670" y="733679"/>
                  </a:lnTo>
                  <a:lnTo>
                    <a:pt x="280670" y="1022096"/>
                  </a:lnTo>
                  <a:lnTo>
                    <a:pt x="701802" y="1296924"/>
                  </a:lnTo>
                  <a:lnTo>
                    <a:pt x="1122921" y="1022096"/>
                  </a:lnTo>
                  <a:lnTo>
                    <a:pt x="1122921" y="1008507"/>
                  </a:lnTo>
                  <a:lnTo>
                    <a:pt x="1122921" y="733679"/>
                  </a:lnTo>
                  <a:close/>
                </a:path>
                <a:path w="1403984" h="4928870">
                  <a:moveTo>
                    <a:pt x="1403604" y="467995"/>
                  </a:moveTo>
                  <a:lnTo>
                    <a:pt x="701802" y="0"/>
                  </a:lnTo>
                  <a:lnTo>
                    <a:pt x="0" y="467995"/>
                  </a:lnTo>
                  <a:lnTo>
                    <a:pt x="701802" y="935990"/>
                  </a:lnTo>
                  <a:lnTo>
                    <a:pt x="1271778" y="555879"/>
                  </a:lnTo>
                  <a:lnTo>
                    <a:pt x="1271778" y="815975"/>
                  </a:lnTo>
                  <a:lnTo>
                    <a:pt x="1256030" y="825119"/>
                  </a:lnTo>
                  <a:lnTo>
                    <a:pt x="1243711" y="838377"/>
                  </a:lnTo>
                  <a:lnTo>
                    <a:pt x="1235659" y="854862"/>
                  </a:lnTo>
                  <a:lnTo>
                    <a:pt x="1232789" y="873633"/>
                  </a:lnTo>
                  <a:lnTo>
                    <a:pt x="1235024" y="890219"/>
                  </a:lnTo>
                  <a:lnTo>
                    <a:pt x="1241386" y="905040"/>
                  </a:lnTo>
                  <a:lnTo>
                    <a:pt x="1251318" y="917435"/>
                  </a:lnTo>
                  <a:lnTo>
                    <a:pt x="1264285" y="926719"/>
                  </a:lnTo>
                  <a:lnTo>
                    <a:pt x="1217168" y="1165860"/>
                  </a:lnTo>
                  <a:lnTo>
                    <a:pt x="1373124" y="1165860"/>
                  </a:lnTo>
                  <a:lnTo>
                    <a:pt x="1326134" y="926719"/>
                  </a:lnTo>
                  <a:lnTo>
                    <a:pt x="1339088" y="917435"/>
                  </a:lnTo>
                  <a:lnTo>
                    <a:pt x="1349019" y="905040"/>
                  </a:lnTo>
                  <a:lnTo>
                    <a:pt x="1355382" y="890219"/>
                  </a:lnTo>
                  <a:lnTo>
                    <a:pt x="1357630" y="873633"/>
                  </a:lnTo>
                  <a:lnTo>
                    <a:pt x="1354747" y="854862"/>
                  </a:lnTo>
                  <a:lnTo>
                    <a:pt x="1346708" y="838377"/>
                  </a:lnTo>
                  <a:lnTo>
                    <a:pt x="1334376" y="825119"/>
                  </a:lnTo>
                  <a:lnTo>
                    <a:pt x="1318641" y="815975"/>
                  </a:lnTo>
                  <a:lnTo>
                    <a:pt x="1318641" y="555879"/>
                  </a:lnTo>
                  <a:lnTo>
                    <a:pt x="1318641" y="524764"/>
                  </a:lnTo>
                  <a:lnTo>
                    <a:pt x="1403604" y="467995"/>
                  </a:lnTo>
                  <a:close/>
                </a:path>
              </a:pathLst>
            </a:custGeom>
            <a:solidFill>
              <a:srgbClr val="404040"/>
            </a:solidFill>
          </p:spPr>
          <p:txBody>
            <a:bodyPr wrap="square" lIns="0" tIns="0" rIns="0" bIns="0" rtlCol="0"/>
            <a:lstStyle/>
            <a:p>
              <a:endParaRPr/>
            </a:p>
          </p:txBody>
        </p:sp>
      </p:grpSp>
      <p:sp>
        <p:nvSpPr>
          <p:cNvPr id="11" name="object 11"/>
          <p:cNvSpPr txBox="1"/>
          <p:nvPr/>
        </p:nvSpPr>
        <p:spPr>
          <a:xfrm>
            <a:off x="6705600" y="3733800"/>
            <a:ext cx="4942840" cy="2719975"/>
          </a:xfrm>
          <a:prstGeom prst="rect">
            <a:avLst/>
          </a:prstGeom>
          <a:solidFill>
            <a:srgbClr val="F1A30D"/>
          </a:solidFill>
        </p:spPr>
        <p:txBody>
          <a:bodyPr vert="horz" wrap="square" lIns="0" tIns="82550" rIns="0" bIns="0" rtlCol="0">
            <a:spAutoFit/>
          </a:bodyPr>
          <a:lstStyle/>
          <a:p>
            <a:pPr marL="410209">
              <a:lnSpc>
                <a:spcPct val="100000"/>
              </a:lnSpc>
              <a:spcBef>
                <a:spcPts val="650"/>
              </a:spcBef>
            </a:pPr>
            <a:r>
              <a:rPr sz="1850" b="1" spc="5">
                <a:solidFill>
                  <a:srgbClr val="FFFFFF"/>
                </a:solidFill>
                <a:latin typeface="Arial"/>
                <a:cs typeface="Arial"/>
              </a:rPr>
              <a:t>Ziua</a:t>
            </a:r>
            <a:r>
              <a:rPr sz="1850" b="1" spc="-45">
                <a:solidFill>
                  <a:srgbClr val="FFFFFF"/>
                </a:solidFill>
                <a:latin typeface="Arial"/>
                <a:cs typeface="Arial"/>
              </a:rPr>
              <a:t> </a:t>
            </a:r>
            <a:r>
              <a:rPr lang="en-GB" sz="1850" b="1" spc="10" dirty="0" smtClean="0">
                <a:solidFill>
                  <a:srgbClr val="FFFFFF"/>
                </a:solidFill>
                <a:latin typeface="Arial"/>
                <a:cs typeface="Arial"/>
              </a:rPr>
              <a:t>I</a:t>
            </a:r>
          </a:p>
          <a:p>
            <a:pPr marL="410209">
              <a:lnSpc>
                <a:spcPct val="100000"/>
              </a:lnSpc>
              <a:spcBef>
                <a:spcPts val="650"/>
              </a:spcBef>
            </a:pPr>
            <a:r>
              <a:rPr lang="ro-RO" sz="1850" b="1" spc="10" dirty="0" smtClean="0">
                <a:solidFill>
                  <a:srgbClr val="FFFFFF"/>
                </a:solidFill>
                <a:latin typeface="Arial"/>
                <a:cs typeface="Arial"/>
              </a:rPr>
              <a:t>Definiția bullyingului și tipuri de bullying</a:t>
            </a:r>
          </a:p>
          <a:p>
            <a:pPr marL="410209">
              <a:lnSpc>
                <a:spcPct val="100000"/>
              </a:lnSpc>
              <a:spcBef>
                <a:spcPts val="650"/>
              </a:spcBef>
            </a:pPr>
            <a:r>
              <a:rPr lang="ro-RO" sz="1850" b="1" spc="10" dirty="0" smtClean="0">
                <a:solidFill>
                  <a:srgbClr val="FFFFFF"/>
                </a:solidFill>
                <a:latin typeface="Arial"/>
                <a:cs typeface="Arial"/>
              </a:rPr>
              <a:t>Prevenirea bullyingului prin promovarea atitudinii pozitive și a comportamentelor sănătoase</a:t>
            </a:r>
          </a:p>
          <a:p>
            <a:pPr marL="410209">
              <a:lnSpc>
                <a:spcPct val="100000"/>
              </a:lnSpc>
              <a:spcBef>
                <a:spcPts val="650"/>
              </a:spcBef>
            </a:pPr>
            <a:r>
              <a:rPr lang="ro-RO" sz="1850" b="1" spc="10" dirty="0" smtClean="0">
                <a:solidFill>
                  <a:srgbClr val="FFFFFF"/>
                </a:solidFill>
                <a:latin typeface="Arial"/>
                <a:cs typeface="Arial"/>
              </a:rPr>
              <a:t>Factorii de risc, dar și cei protectori</a:t>
            </a:r>
          </a:p>
          <a:p>
            <a:pPr marL="410209">
              <a:lnSpc>
                <a:spcPct val="100000"/>
              </a:lnSpc>
              <a:spcBef>
                <a:spcPts val="650"/>
              </a:spcBef>
            </a:pPr>
            <a:r>
              <a:rPr lang="ro-RO" sz="1850" b="1" spc="10" dirty="0" smtClean="0">
                <a:solidFill>
                  <a:srgbClr val="FFFFFF"/>
                </a:solidFill>
                <a:latin typeface="Arial"/>
                <a:cs typeface="Arial"/>
              </a:rPr>
              <a:t>Învățarea socio-emoțională</a:t>
            </a:r>
          </a:p>
        </p:txBody>
      </p:sp>
      <p:sp>
        <p:nvSpPr>
          <p:cNvPr id="17" name="object 17"/>
          <p:cNvSpPr txBox="1"/>
          <p:nvPr/>
        </p:nvSpPr>
        <p:spPr>
          <a:xfrm>
            <a:off x="6665721" y="4574285"/>
            <a:ext cx="4556125" cy="289823"/>
          </a:xfrm>
          <a:prstGeom prst="rect">
            <a:avLst/>
          </a:prstGeom>
        </p:spPr>
        <p:txBody>
          <a:bodyPr vert="horz" wrap="square" lIns="0" tIns="12700" rIns="0" bIns="0" rtlCol="0">
            <a:spAutoFit/>
          </a:bodyPr>
          <a:lstStyle/>
          <a:p>
            <a:pPr marL="1360170" marR="5080" indent="-1348105">
              <a:lnSpc>
                <a:spcPct val="100000"/>
              </a:lnSpc>
              <a:spcBef>
                <a:spcPts val="100"/>
              </a:spcBef>
            </a:pPr>
            <a:endParaRPr sz="1800">
              <a:latin typeface="Comic Sans MS"/>
              <a:cs typeface="Comic Sans MS"/>
            </a:endParaRPr>
          </a:p>
        </p:txBody>
      </p:sp>
      <p:sp>
        <p:nvSpPr>
          <p:cNvPr id="19" name="object 19"/>
          <p:cNvSpPr txBox="1"/>
          <p:nvPr/>
        </p:nvSpPr>
        <p:spPr>
          <a:xfrm>
            <a:off x="5804280" y="3626358"/>
            <a:ext cx="69215" cy="269240"/>
          </a:xfrm>
          <a:prstGeom prst="rect">
            <a:avLst/>
          </a:prstGeom>
        </p:spPr>
        <p:txBody>
          <a:bodyPr vert="horz" wrap="square" lIns="0" tIns="12065" rIns="0" bIns="0" rtlCol="0">
            <a:spAutoFit/>
          </a:bodyPr>
          <a:lstStyle/>
          <a:p>
            <a:pPr>
              <a:lnSpc>
                <a:spcPct val="100000"/>
              </a:lnSpc>
              <a:spcBef>
                <a:spcPts val="95"/>
              </a:spcBef>
            </a:pPr>
            <a:r>
              <a:rPr sz="1600" spc="-5" dirty="0">
                <a:solidFill>
                  <a:srgbClr val="404040"/>
                </a:solidFill>
                <a:latin typeface="Arial MT"/>
                <a:cs typeface="Arial MT"/>
              </a:rPr>
              <a:t>.</a:t>
            </a:r>
            <a:endParaRPr sz="1600">
              <a:latin typeface="Arial MT"/>
              <a:cs typeface="Arial MT"/>
            </a:endParaRPr>
          </a:p>
        </p:txBody>
      </p:sp>
      <p:pic>
        <p:nvPicPr>
          <p:cNvPr id="2050" name="Picture 2"/>
          <p:cNvPicPr>
            <a:picLocks noChangeAspect="1" noChangeArrowheads="1"/>
          </p:cNvPicPr>
          <p:nvPr/>
        </p:nvPicPr>
        <p:blipFill>
          <a:blip r:embed="rId3"/>
          <a:srcRect l="23750" t="31250" r="6250" b="15625"/>
          <a:stretch>
            <a:fillRect/>
          </a:stretch>
        </p:blipFill>
        <p:spPr bwMode="auto">
          <a:xfrm>
            <a:off x="8077200" y="762000"/>
            <a:ext cx="3733800" cy="2819400"/>
          </a:xfrm>
          <a:prstGeom prst="rect">
            <a:avLst/>
          </a:prstGeom>
          <a:noFill/>
          <a:ln w="9525">
            <a:noFill/>
            <a:miter lim="800000"/>
            <a:headEnd/>
            <a:tailEnd/>
          </a:ln>
          <a:effectLst/>
        </p:spPr>
      </p:pic>
      <p:pic>
        <p:nvPicPr>
          <p:cNvPr id="2051" name="Picture 3"/>
          <p:cNvPicPr>
            <a:picLocks noChangeAspect="1" noChangeArrowheads="1"/>
          </p:cNvPicPr>
          <p:nvPr/>
        </p:nvPicPr>
        <p:blipFill>
          <a:blip r:embed="rId4"/>
          <a:srcRect l="34632" t="19792" r="6493" b="6250"/>
          <a:stretch>
            <a:fillRect/>
          </a:stretch>
        </p:blipFill>
        <p:spPr bwMode="auto">
          <a:xfrm>
            <a:off x="228600" y="1524000"/>
            <a:ext cx="5181600" cy="4800600"/>
          </a:xfrm>
          <a:prstGeom prst="rect">
            <a:avLst/>
          </a:prstGeom>
          <a:noFill/>
          <a:ln w="9525">
            <a:noFill/>
            <a:miter lim="800000"/>
            <a:headEnd/>
            <a:tailEnd/>
          </a:ln>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6618731"/>
            <a:ext cx="12192000" cy="239395"/>
          </a:xfrm>
          <a:custGeom>
            <a:avLst/>
            <a:gdLst/>
            <a:ahLst/>
            <a:cxnLst/>
            <a:rect l="l" t="t" r="r" b="b"/>
            <a:pathLst>
              <a:path w="12192000" h="239395">
                <a:moveTo>
                  <a:pt x="12192000" y="0"/>
                </a:moveTo>
                <a:lnTo>
                  <a:pt x="0" y="0"/>
                </a:lnTo>
                <a:lnTo>
                  <a:pt x="0" y="239268"/>
                </a:lnTo>
                <a:lnTo>
                  <a:pt x="12192000" y="239268"/>
                </a:lnTo>
                <a:lnTo>
                  <a:pt x="12192000" y="0"/>
                </a:lnTo>
                <a:close/>
              </a:path>
            </a:pathLst>
          </a:custGeom>
          <a:solidFill>
            <a:srgbClr val="31ADB8"/>
          </a:solidFill>
        </p:spPr>
        <p:txBody>
          <a:bodyPr wrap="square" lIns="0" tIns="0" rIns="0" bIns="0" rtlCol="0"/>
          <a:lstStyle/>
          <a:p>
            <a:endParaRPr/>
          </a:p>
        </p:txBody>
      </p:sp>
      <p:sp>
        <p:nvSpPr>
          <p:cNvPr id="3" name="object 3"/>
          <p:cNvSpPr/>
          <p:nvPr/>
        </p:nvSpPr>
        <p:spPr>
          <a:xfrm>
            <a:off x="0" y="0"/>
            <a:ext cx="12192000" cy="96520"/>
          </a:xfrm>
          <a:custGeom>
            <a:avLst/>
            <a:gdLst/>
            <a:ahLst/>
            <a:cxnLst/>
            <a:rect l="l" t="t" r="r" b="b"/>
            <a:pathLst>
              <a:path w="12192000" h="96520">
                <a:moveTo>
                  <a:pt x="12192000" y="0"/>
                </a:moveTo>
                <a:lnTo>
                  <a:pt x="0" y="0"/>
                </a:lnTo>
                <a:lnTo>
                  <a:pt x="0" y="96011"/>
                </a:lnTo>
                <a:lnTo>
                  <a:pt x="12192000" y="96011"/>
                </a:lnTo>
                <a:lnTo>
                  <a:pt x="12192000" y="0"/>
                </a:lnTo>
                <a:close/>
              </a:path>
            </a:pathLst>
          </a:custGeom>
          <a:solidFill>
            <a:srgbClr val="31ADB8"/>
          </a:solidFill>
        </p:spPr>
        <p:txBody>
          <a:bodyPr wrap="square" lIns="0" tIns="0" rIns="0" bIns="0" rtlCol="0"/>
          <a:lstStyle/>
          <a:p>
            <a:endParaRPr/>
          </a:p>
        </p:txBody>
      </p:sp>
      <p:sp>
        <p:nvSpPr>
          <p:cNvPr id="4" name="object 4"/>
          <p:cNvSpPr txBox="1">
            <a:spLocks noGrp="1"/>
          </p:cNvSpPr>
          <p:nvPr>
            <p:ph type="title"/>
          </p:nvPr>
        </p:nvSpPr>
        <p:spPr>
          <a:xfrm>
            <a:off x="1295400" y="-44319"/>
            <a:ext cx="7782941" cy="1317625"/>
          </a:xfrm>
          <a:prstGeom prst="rect">
            <a:avLst/>
          </a:prstGeom>
        </p:spPr>
        <p:txBody>
          <a:bodyPr vert="horz" wrap="square" lIns="0" tIns="210185" rIns="0" bIns="0" rtlCol="0">
            <a:spAutoFit/>
          </a:bodyPr>
          <a:lstStyle/>
          <a:p>
            <a:pPr marL="3175" algn="ctr">
              <a:lnSpc>
                <a:spcPct val="100000"/>
              </a:lnSpc>
              <a:spcBef>
                <a:spcPts val="1655"/>
              </a:spcBef>
            </a:pPr>
            <a:r>
              <a:rPr sz="4800" b="0" spc="-385" dirty="0">
                <a:solidFill>
                  <a:srgbClr val="31ADB8"/>
                </a:solidFill>
                <a:latin typeface="Arial MT"/>
                <a:cs typeface="Arial MT"/>
              </a:rPr>
              <a:t>Desfășurare</a:t>
            </a:r>
            <a:r>
              <a:rPr sz="4800" b="0" spc="-365" dirty="0">
                <a:solidFill>
                  <a:srgbClr val="31ADB8"/>
                </a:solidFill>
                <a:latin typeface="Arial MT"/>
                <a:cs typeface="Arial MT"/>
              </a:rPr>
              <a:t>a</a:t>
            </a:r>
            <a:r>
              <a:rPr sz="4800" b="0" spc="65" dirty="0">
                <a:solidFill>
                  <a:srgbClr val="31ADB8"/>
                </a:solidFill>
                <a:latin typeface="Arial MT"/>
                <a:cs typeface="Arial MT"/>
              </a:rPr>
              <a:t> </a:t>
            </a:r>
            <a:r>
              <a:rPr sz="4800" b="0" dirty="0">
                <a:solidFill>
                  <a:srgbClr val="31ADB8"/>
                </a:solidFill>
                <a:latin typeface="Arial MT"/>
                <a:cs typeface="Arial MT"/>
              </a:rPr>
              <a:t>cursului</a:t>
            </a:r>
            <a:endParaRPr sz="4800">
              <a:latin typeface="Arial MT"/>
              <a:cs typeface="Arial MT"/>
            </a:endParaRPr>
          </a:p>
          <a:p>
            <a:pPr marL="3175" algn="ctr">
              <a:lnSpc>
                <a:spcPct val="100000"/>
              </a:lnSpc>
              <a:spcBef>
                <a:spcPts val="630"/>
              </a:spcBef>
            </a:pPr>
            <a:r>
              <a:rPr lang="en-GB" sz="1850" spc="5" dirty="0" smtClean="0">
                <a:solidFill>
                  <a:srgbClr val="F1A30D"/>
                </a:solidFill>
              </a:rPr>
              <a:t>Preventing Bullying in Schools</a:t>
            </a:r>
            <a:endParaRPr sz="1850"/>
          </a:p>
        </p:txBody>
      </p:sp>
      <p:grpSp>
        <p:nvGrpSpPr>
          <p:cNvPr id="5" name="object 5"/>
          <p:cNvGrpSpPr/>
          <p:nvPr/>
        </p:nvGrpSpPr>
        <p:grpSpPr>
          <a:xfrm>
            <a:off x="5411724" y="1316735"/>
            <a:ext cx="1403985" cy="4928870"/>
            <a:chOff x="5411724" y="1316735"/>
            <a:chExt cx="1403985" cy="4928870"/>
          </a:xfrm>
        </p:grpSpPr>
        <p:pic>
          <p:nvPicPr>
            <p:cNvPr id="6" name="object 6"/>
            <p:cNvPicPr/>
            <p:nvPr/>
          </p:nvPicPr>
          <p:blipFill>
            <a:blip r:embed="rId2" cstate="print"/>
            <a:stretch>
              <a:fillRect/>
            </a:stretch>
          </p:blipFill>
          <p:spPr>
            <a:xfrm>
              <a:off x="5705602" y="2522219"/>
              <a:ext cx="791590" cy="3700271"/>
            </a:xfrm>
            <a:prstGeom prst="rect">
              <a:avLst/>
            </a:prstGeom>
          </p:spPr>
        </p:pic>
        <p:sp>
          <p:nvSpPr>
            <p:cNvPr id="7" name="object 7"/>
            <p:cNvSpPr/>
            <p:nvPr/>
          </p:nvSpPr>
          <p:spPr>
            <a:xfrm>
              <a:off x="6245352" y="2526791"/>
              <a:ext cx="262255" cy="2682240"/>
            </a:xfrm>
            <a:custGeom>
              <a:avLst/>
              <a:gdLst/>
              <a:ahLst/>
              <a:cxnLst/>
              <a:rect l="l" t="t" r="r" b="b"/>
              <a:pathLst>
                <a:path w="262254" h="2682240">
                  <a:moveTo>
                    <a:pt x="262127" y="0"/>
                  </a:moveTo>
                  <a:lnTo>
                    <a:pt x="128397" y="0"/>
                  </a:lnTo>
                  <a:lnTo>
                    <a:pt x="0" y="83947"/>
                  </a:lnTo>
                  <a:lnTo>
                    <a:pt x="0" y="2682240"/>
                  </a:lnTo>
                  <a:lnTo>
                    <a:pt x="4952" y="2682240"/>
                  </a:lnTo>
                  <a:lnTo>
                    <a:pt x="21657" y="2629582"/>
                  </a:lnTo>
                  <a:lnTo>
                    <a:pt x="50006" y="2587783"/>
                  </a:lnTo>
                  <a:lnTo>
                    <a:pt x="87356" y="2560224"/>
                  </a:lnTo>
                  <a:lnTo>
                    <a:pt x="131063" y="2550287"/>
                  </a:lnTo>
                  <a:lnTo>
                    <a:pt x="174771" y="2560224"/>
                  </a:lnTo>
                  <a:lnTo>
                    <a:pt x="212121" y="2587783"/>
                  </a:lnTo>
                  <a:lnTo>
                    <a:pt x="240470" y="2629582"/>
                  </a:lnTo>
                  <a:lnTo>
                    <a:pt x="257175" y="2682240"/>
                  </a:lnTo>
                  <a:lnTo>
                    <a:pt x="262127" y="2682240"/>
                  </a:lnTo>
                  <a:lnTo>
                    <a:pt x="262127" y="0"/>
                  </a:lnTo>
                  <a:close/>
                </a:path>
              </a:pathLst>
            </a:custGeom>
            <a:solidFill>
              <a:srgbClr val="31ADB8"/>
            </a:solidFill>
          </p:spPr>
          <p:txBody>
            <a:bodyPr wrap="square" lIns="0" tIns="0" rIns="0" bIns="0" rtlCol="0"/>
            <a:lstStyle/>
            <a:p>
              <a:endParaRPr/>
            </a:p>
          </p:txBody>
        </p:sp>
        <p:sp>
          <p:nvSpPr>
            <p:cNvPr id="8" name="object 8"/>
            <p:cNvSpPr/>
            <p:nvPr/>
          </p:nvSpPr>
          <p:spPr>
            <a:xfrm>
              <a:off x="5411724" y="1316735"/>
              <a:ext cx="1403985" cy="4928870"/>
            </a:xfrm>
            <a:custGeom>
              <a:avLst/>
              <a:gdLst/>
              <a:ahLst/>
              <a:cxnLst/>
              <a:rect l="l" t="t" r="r" b="b"/>
              <a:pathLst>
                <a:path w="1403984" h="4928870">
                  <a:moveTo>
                    <a:pt x="809244" y="4581144"/>
                  </a:moveTo>
                  <a:lnTo>
                    <a:pt x="547116" y="4581144"/>
                  </a:lnTo>
                  <a:lnTo>
                    <a:pt x="678180" y="4928616"/>
                  </a:lnTo>
                  <a:lnTo>
                    <a:pt x="809244" y="4581144"/>
                  </a:lnTo>
                  <a:close/>
                </a:path>
                <a:path w="1403984" h="4928870">
                  <a:moveTo>
                    <a:pt x="1122921" y="733679"/>
                  </a:moveTo>
                  <a:lnTo>
                    <a:pt x="701802" y="1008507"/>
                  </a:lnTo>
                  <a:lnTo>
                    <a:pt x="280670" y="733679"/>
                  </a:lnTo>
                  <a:lnTo>
                    <a:pt x="280670" y="1022096"/>
                  </a:lnTo>
                  <a:lnTo>
                    <a:pt x="701802" y="1296924"/>
                  </a:lnTo>
                  <a:lnTo>
                    <a:pt x="1122921" y="1022096"/>
                  </a:lnTo>
                  <a:lnTo>
                    <a:pt x="1122921" y="1008507"/>
                  </a:lnTo>
                  <a:lnTo>
                    <a:pt x="1122921" y="733679"/>
                  </a:lnTo>
                  <a:close/>
                </a:path>
                <a:path w="1403984" h="4928870">
                  <a:moveTo>
                    <a:pt x="1403604" y="467995"/>
                  </a:moveTo>
                  <a:lnTo>
                    <a:pt x="701802" y="0"/>
                  </a:lnTo>
                  <a:lnTo>
                    <a:pt x="0" y="467995"/>
                  </a:lnTo>
                  <a:lnTo>
                    <a:pt x="701802" y="935990"/>
                  </a:lnTo>
                  <a:lnTo>
                    <a:pt x="1271778" y="555879"/>
                  </a:lnTo>
                  <a:lnTo>
                    <a:pt x="1271778" y="815975"/>
                  </a:lnTo>
                  <a:lnTo>
                    <a:pt x="1256030" y="825119"/>
                  </a:lnTo>
                  <a:lnTo>
                    <a:pt x="1243711" y="838377"/>
                  </a:lnTo>
                  <a:lnTo>
                    <a:pt x="1235659" y="854862"/>
                  </a:lnTo>
                  <a:lnTo>
                    <a:pt x="1232789" y="873633"/>
                  </a:lnTo>
                  <a:lnTo>
                    <a:pt x="1235024" y="890219"/>
                  </a:lnTo>
                  <a:lnTo>
                    <a:pt x="1241386" y="905040"/>
                  </a:lnTo>
                  <a:lnTo>
                    <a:pt x="1251318" y="917435"/>
                  </a:lnTo>
                  <a:lnTo>
                    <a:pt x="1264285" y="926719"/>
                  </a:lnTo>
                  <a:lnTo>
                    <a:pt x="1217168" y="1165860"/>
                  </a:lnTo>
                  <a:lnTo>
                    <a:pt x="1373124" y="1165860"/>
                  </a:lnTo>
                  <a:lnTo>
                    <a:pt x="1326134" y="926719"/>
                  </a:lnTo>
                  <a:lnTo>
                    <a:pt x="1339088" y="917435"/>
                  </a:lnTo>
                  <a:lnTo>
                    <a:pt x="1349019" y="905040"/>
                  </a:lnTo>
                  <a:lnTo>
                    <a:pt x="1355382" y="890219"/>
                  </a:lnTo>
                  <a:lnTo>
                    <a:pt x="1357630" y="873633"/>
                  </a:lnTo>
                  <a:lnTo>
                    <a:pt x="1354747" y="854862"/>
                  </a:lnTo>
                  <a:lnTo>
                    <a:pt x="1346708" y="838377"/>
                  </a:lnTo>
                  <a:lnTo>
                    <a:pt x="1334376" y="825119"/>
                  </a:lnTo>
                  <a:lnTo>
                    <a:pt x="1318641" y="815975"/>
                  </a:lnTo>
                  <a:lnTo>
                    <a:pt x="1318641" y="555879"/>
                  </a:lnTo>
                  <a:lnTo>
                    <a:pt x="1318641" y="524764"/>
                  </a:lnTo>
                  <a:lnTo>
                    <a:pt x="1403604" y="467995"/>
                  </a:lnTo>
                  <a:close/>
                </a:path>
              </a:pathLst>
            </a:custGeom>
            <a:solidFill>
              <a:srgbClr val="404040"/>
            </a:solidFill>
          </p:spPr>
          <p:txBody>
            <a:bodyPr wrap="square" lIns="0" tIns="0" rIns="0" bIns="0" rtlCol="0"/>
            <a:lstStyle/>
            <a:p>
              <a:endParaRPr/>
            </a:p>
          </p:txBody>
        </p:sp>
      </p:grpSp>
      <p:sp>
        <p:nvSpPr>
          <p:cNvPr id="11" name="object 11"/>
          <p:cNvSpPr txBox="1"/>
          <p:nvPr/>
        </p:nvSpPr>
        <p:spPr>
          <a:xfrm>
            <a:off x="4191000" y="2971801"/>
            <a:ext cx="7620000" cy="3712555"/>
          </a:xfrm>
          <a:prstGeom prst="rect">
            <a:avLst/>
          </a:prstGeom>
          <a:solidFill>
            <a:srgbClr val="F1A30D"/>
          </a:solidFill>
        </p:spPr>
        <p:txBody>
          <a:bodyPr vert="horz" wrap="square" lIns="0" tIns="82550" rIns="0" bIns="0" rtlCol="0">
            <a:spAutoFit/>
          </a:bodyPr>
          <a:lstStyle/>
          <a:p>
            <a:pPr marL="410209">
              <a:lnSpc>
                <a:spcPct val="100000"/>
              </a:lnSpc>
              <a:spcBef>
                <a:spcPts val="650"/>
              </a:spcBef>
            </a:pPr>
            <a:r>
              <a:rPr sz="1850" b="1" spc="5">
                <a:solidFill>
                  <a:srgbClr val="FFFFFF"/>
                </a:solidFill>
                <a:latin typeface="Arial"/>
                <a:cs typeface="Arial"/>
              </a:rPr>
              <a:t>Ziua</a:t>
            </a:r>
            <a:r>
              <a:rPr sz="1850" b="1" spc="-45">
                <a:solidFill>
                  <a:srgbClr val="FFFFFF"/>
                </a:solidFill>
                <a:latin typeface="Arial"/>
                <a:cs typeface="Arial"/>
              </a:rPr>
              <a:t> </a:t>
            </a:r>
            <a:r>
              <a:rPr lang="ro-RO" sz="1850" b="1" spc="10" dirty="0" smtClean="0">
                <a:solidFill>
                  <a:srgbClr val="FFFFFF"/>
                </a:solidFill>
                <a:latin typeface="Arial"/>
                <a:cs typeface="Arial"/>
              </a:rPr>
              <a:t>a II-a</a:t>
            </a:r>
            <a:endParaRPr lang="en-GB" sz="1850" b="1" spc="10" dirty="0" smtClean="0">
              <a:solidFill>
                <a:srgbClr val="FFFFFF"/>
              </a:solidFill>
              <a:latin typeface="Arial"/>
              <a:cs typeface="Arial"/>
            </a:endParaRPr>
          </a:p>
          <a:p>
            <a:pPr marL="410209">
              <a:lnSpc>
                <a:spcPct val="100000"/>
              </a:lnSpc>
              <a:spcBef>
                <a:spcPts val="650"/>
              </a:spcBef>
            </a:pPr>
            <a:r>
              <a:rPr lang="ro-RO" sz="1850" b="1" spc="10" dirty="0" smtClean="0">
                <a:solidFill>
                  <a:srgbClr val="FF0000"/>
                </a:solidFill>
                <a:latin typeface="Arial"/>
                <a:cs typeface="Arial"/>
              </a:rPr>
              <a:t>Exerciții de relaxare și de respirație- yoga</a:t>
            </a:r>
          </a:p>
          <a:p>
            <a:pPr marL="410209">
              <a:lnSpc>
                <a:spcPct val="100000"/>
              </a:lnSpc>
              <a:spcBef>
                <a:spcPts val="650"/>
              </a:spcBef>
            </a:pPr>
            <a:r>
              <a:rPr lang="ro-RO" sz="1850" b="1" spc="10" dirty="0" smtClean="0">
                <a:solidFill>
                  <a:srgbClr val="FFFFFF"/>
                </a:solidFill>
                <a:latin typeface="Arial"/>
                <a:cs typeface="Arial"/>
              </a:rPr>
              <a:t>Teatru Forum-crearea unor situații dramatice pentru a reduce stressul și bullyingul</a:t>
            </a:r>
          </a:p>
          <a:p>
            <a:pPr marL="410209">
              <a:lnSpc>
                <a:spcPct val="100000"/>
              </a:lnSpc>
              <a:spcBef>
                <a:spcPts val="650"/>
              </a:spcBef>
            </a:pPr>
            <a:r>
              <a:rPr lang="vi-VN" sz="2000" dirty="0" smtClean="0"/>
              <a:t>Teatru</a:t>
            </a:r>
            <a:r>
              <a:rPr lang="en-GB" sz="2000" dirty="0" smtClean="0"/>
              <a:t>l</a:t>
            </a:r>
            <a:r>
              <a:rPr lang="vi-VN" sz="2000" dirty="0" smtClean="0"/>
              <a:t> Forum constă, în esenţă, în a propune unui grup de spectatori, după o primă improvizaţie a unei scene, să îl înlocuiască pe protagonist şi să încerce să improvizeze variaţii ale acţiunilor acestuia. Adevăratul protagonist trebuie, în final, să improvizeze acea variantă, dintre cele jucate de spectatori, care l-a motivat cel mai mult.</a:t>
            </a:r>
            <a:endParaRPr lang="ro-RO" sz="1850" b="1" spc="10" dirty="0" smtClean="0">
              <a:solidFill>
                <a:srgbClr val="FFFFFF"/>
              </a:solidFill>
              <a:latin typeface="Arial"/>
              <a:cs typeface="Arial"/>
            </a:endParaRPr>
          </a:p>
          <a:p>
            <a:pPr marL="410209">
              <a:lnSpc>
                <a:spcPct val="100000"/>
              </a:lnSpc>
              <a:spcBef>
                <a:spcPts val="650"/>
              </a:spcBef>
            </a:pPr>
            <a:endParaRPr lang="ro-RO" sz="1850" b="1" spc="10" dirty="0" smtClean="0">
              <a:solidFill>
                <a:srgbClr val="FFFFFF"/>
              </a:solidFill>
              <a:latin typeface="Arial"/>
              <a:cs typeface="Arial"/>
            </a:endParaRPr>
          </a:p>
        </p:txBody>
      </p:sp>
      <p:sp>
        <p:nvSpPr>
          <p:cNvPr id="17" name="object 17"/>
          <p:cNvSpPr txBox="1"/>
          <p:nvPr/>
        </p:nvSpPr>
        <p:spPr>
          <a:xfrm>
            <a:off x="6665721" y="4574285"/>
            <a:ext cx="4556125" cy="289823"/>
          </a:xfrm>
          <a:prstGeom prst="rect">
            <a:avLst/>
          </a:prstGeom>
        </p:spPr>
        <p:txBody>
          <a:bodyPr vert="horz" wrap="square" lIns="0" tIns="12700" rIns="0" bIns="0" rtlCol="0">
            <a:spAutoFit/>
          </a:bodyPr>
          <a:lstStyle/>
          <a:p>
            <a:pPr marL="1360170" marR="5080" indent="-1348105">
              <a:lnSpc>
                <a:spcPct val="100000"/>
              </a:lnSpc>
              <a:spcBef>
                <a:spcPts val="100"/>
              </a:spcBef>
            </a:pPr>
            <a:endParaRPr sz="1800">
              <a:latin typeface="Comic Sans MS"/>
              <a:cs typeface="Comic Sans MS"/>
            </a:endParaRPr>
          </a:p>
        </p:txBody>
      </p:sp>
      <p:sp>
        <p:nvSpPr>
          <p:cNvPr id="19" name="object 19"/>
          <p:cNvSpPr txBox="1"/>
          <p:nvPr/>
        </p:nvSpPr>
        <p:spPr>
          <a:xfrm>
            <a:off x="5804280" y="3626358"/>
            <a:ext cx="69215" cy="269240"/>
          </a:xfrm>
          <a:prstGeom prst="rect">
            <a:avLst/>
          </a:prstGeom>
        </p:spPr>
        <p:txBody>
          <a:bodyPr vert="horz" wrap="square" lIns="0" tIns="12065" rIns="0" bIns="0" rtlCol="0">
            <a:spAutoFit/>
          </a:bodyPr>
          <a:lstStyle/>
          <a:p>
            <a:pPr>
              <a:lnSpc>
                <a:spcPct val="100000"/>
              </a:lnSpc>
              <a:spcBef>
                <a:spcPts val="95"/>
              </a:spcBef>
            </a:pPr>
            <a:r>
              <a:rPr sz="1600" spc="-5" dirty="0">
                <a:solidFill>
                  <a:srgbClr val="404040"/>
                </a:solidFill>
                <a:latin typeface="Arial MT"/>
                <a:cs typeface="Arial MT"/>
              </a:rPr>
              <a:t>.</a:t>
            </a:r>
            <a:endParaRPr sz="1600">
              <a:latin typeface="Arial MT"/>
              <a:cs typeface="Arial MT"/>
            </a:endParaRPr>
          </a:p>
        </p:txBody>
      </p:sp>
      <p:pic>
        <p:nvPicPr>
          <p:cNvPr id="15" name="Picture 14" descr="yogA.jpg"/>
          <p:cNvPicPr>
            <a:picLocks noChangeAspect="1"/>
          </p:cNvPicPr>
          <p:nvPr/>
        </p:nvPicPr>
        <p:blipFill>
          <a:blip r:embed="rId3"/>
          <a:srcRect l="13889" t="17910" r="6944"/>
          <a:stretch>
            <a:fillRect/>
          </a:stretch>
        </p:blipFill>
        <p:spPr>
          <a:xfrm>
            <a:off x="228600" y="1371600"/>
            <a:ext cx="4343400" cy="4191000"/>
          </a:xfrm>
          <a:prstGeom prst="rect">
            <a:avLst/>
          </a:prstGeom>
        </p:spPr>
      </p:pic>
      <p:pic>
        <p:nvPicPr>
          <p:cNvPr id="3076" name="Picture 4"/>
          <p:cNvPicPr>
            <a:picLocks noChangeAspect="1" noChangeArrowheads="1"/>
          </p:cNvPicPr>
          <p:nvPr/>
        </p:nvPicPr>
        <p:blipFill>
          <a:blip r:embed="rId4"/>
          <a:srcRect l="1977" t="20833" r="25403" b="15625"/>
          <a:stretch>
            <a:fillRect/>
          </a:stretch>
        </p:blipFill>
        <p:spPr bwMode="auto">
          <a:xfrm>
            <a:off x="7086600" y="914400"/>
            <a:ext cx="4800600" cy="2514600"/>
          </a:xfrm>
          <a:prstGeom prst="rect">
            <a:avLst/>
          </a:prstGeom>
          <a:noFill/>
          <a:ln w="9525">
            <a:noFill/>
            <a:miter lim="800000"/>
            <a:headEnd/>
            <a:tailEnd/>
          </a:ln>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6618731"/>
            <a:ext cx="12192000" cy="239395"/>
          </a:xfrm>
          <a:custGeom>
            <a:avLst/>
            <a:gdLst/>
            <a:ahLst/>
            <a:cxnLst/>
            <a:rect l="l" t="t" r="r" b="b"/>
            <a:pathLst>
              <a:path w="12192000" h="239395">
                <a:moveTo>
                  <a:pt x="12192000" y="0"/>
                </a:moveTo>
                <a:lnTo>
                  <a:pt x="0" y="0"/>
                </a:lnTo>
                <a:lnTo>
                  <a:pt x="0" y="239268"/>
                </a:lnTo>
                <a:lnTo>
                  <a:pt x="12192000" y="239268"/>
                </a:lnTo>
                <a:lnTo>
                  <a:pt x="12192000" y="0"/>
                </a:lnTo>
                <a:close/>
              </a:path>
            </a:pathLst>
          </a:custGeom>
          <a:solidFill>
            <a:srgbClr val="31ADB8"/>
          </a:solidFill>
        </p:spPr>
        <p:txBody>
          <a:bodyPr wrap="square" lIns="0" tIns="0" rIns="0" bIns="0" rtlCol="0"/>
          <a:lstStyle/>
          <a:p>
            <a:endParaRPr/>
          </a:p>
        </p:txBody>
      </p:sp>
      <p:sp>
        <p:nvSpPr>
          <p:cNvPr id="3" name="object 3"/>
          <p:cNvSpPr/>
          <p:nvPr/>
        </p:nvSpPr>
        <p:spPr>
          <a:xfrm>
            <a:off x="0" y="0"/>
            <a:ext cx="12192000" cy="96520"/>
          </a:xfrm>
          <a:custGeom>
            <a:avLst/>
            <a:gdLst/>
            <a:ahLst/>
            <a:cxnLst/>
            <a:rect l="l" t="t" r="r" b="b"/>
            <a:pathLst>
              <a:path w="12192000" h="96520">
                <a:moveTo>
                  <a:pt x="12192000" y="0"/>
                </a:moveTo>
                <a:lnTo>
                  <a:pt x="0" y="0"/>
                </a:lnTo>
                <a:lnTo>
                  <a:pt x="0" y="96011"/>
                </a:lnTo>
                <a:lnTo>
                  <a:pt x="12192000" y="96011"/>
                </a:lnTo>
                <a:lnTo>
                  <a:pt x="12192000" y="0"/>
                </a:lnTo>
                <a:close/>
              </a:path>
            </a:pathLst>
          </a:custGeom>
          <a:solidFill>
            <a:srgbClr val="31ADB8"/>
          </a:solidFill>
        </p:spPr>
        <p:txBody>
          <a:bodyPr wrap="square" lIns="0" tIns="0" rIns="0" bIns="0" rtlCol="0"/>
          <a:lstStyle/>
          <a:p>
            <a:endParaRPr/>
          </a:p>
        </p:txBody>
      </p:sp>
      <p:sp>
        <p:nvSpPr>
          <p:cNvPr id="4" name="object 4"/>
          <p:cNvSpPr txBox="1">
            <a:spLocks noGrp="1"/>
          </p:cNvSpPr>
          <p:nvPr>
            <p:ph type="title"/>
          </p:nvPr>
        </p:nvSpPr>
        <p:spPr>
          <a:xfrm>
            <a:off x="1295400" y="-44319"/>
            <a:ext cx="7782941" cy="1317625"/>
          </a:xfrm>
          <a:prstGeom prst="rect">
            <a:avLst/>
          </a:prstGeom>
        </p:spPr>
        <p:txBody>
          <a:bodyPr vert="horz" wrap="square" lIns="0" tIns="210185" rIns="0" bIns="0" rtlCol="0">
            <a:spAutoFit/>
          </a:bodyPr>
          <a:lstStyle/>
          <a:p>
            <a:pPr marL="3175" algn="ctr">
              <a:lnSpc>
                <a:spcPct val="100000"/>
              </a:lnSpc>
              <a:spcBef>
                <a:spcPts val="1655"/>
              </a:spcBef>
            </a:pPr>
            <a:r>
              <a:rPr sz="4800" b="0" spc="-385" dirty="0">
                <a:solidFill>
                  <a:srgbClr val="31ADB8"/>
                </a:solidFill>
                <a:latin typeface="Arial MT"/>
                <a:cs typeface="Arial MT"/>
              </a:rPr>
              <a:t>Desfășurare</a:t>
            </a:r>
            <a:r>
              <a:rPr sz="4800" b="0" spc="-365" dirty="0">
                <a:solidFill>
                  <a:srgbClr val="31ADB8"/>
                </a:solidFill>
                <a:latin typeface="Arial MT"/>
                <a:cs typeface="Arial MT"/>
              </a:rPr>
              <a:t>a</a:t>
            </a:r>
            <a:r>
              <a:rPr sz="4800" b="0" spc="65" dirty="0">
                <a:solidFill>
                  <a:srgbClr val="31ADB8"/>
                </a:solidFill>
                <a:latin typeface="Arial MT"/>
                <a:cs typeface="Arial MT"/>
              </a:rPr>
              <a:t> </a:t>
            </a:r>
            <a:r>
              <a:rPr sz="4800" b="0" dirty="0">
                <a:solidFill>
                  <a:srgbClr val="31ADB8"/>
                </a:solidFill>
                <a:latin typeface="Arial MT"/>
                <a:cs typeface="Arial MT"/>
              </a:rPr>
              <a:t>cursului</a:t>
            </a:r>
            <a:endParaRPr sz="4800">
              <a:latin typeface="Arial MT"/>
              <a:cs typeface="Arial MT"/>
            </a:endParaRPr>
          </a:p>
          <a:p>
            <a:pPr marL="3175" algn="ctr">
              <a:lnSpc>
                <a:spcPct val="100000"/>
              </a:lnSpc>
              <a:spcBef>
                <a:spcPts val="630"/>
              </a:spcBef>
            </a:pPr>
            <a:r>
              <a:rPr lang="en-GB" sz="1850" spc="5" dirty="0" smtClean="0">
                <a:solidFill>
                  <a:srgbClr val="F1A30D"/>
                </a:solidFill>
              </a:rPr>
              <a:t>Preventing Bullying in Schools</a:t>
            </a:r>
            <a:endParaRPr sz="1850"/>
          </a:p>
        </p:txBody>
      </p:sp>
      <p:grpSp>
        <p:nvGrpSpPr>
          <p:cNvPr id="5" name="object 5"/>
          <p:cNvGrpSpPr/>
          <p:nvPr/>
        </p:nvGrpSpPr>
        <p:grpSpPr>
          <a:xfrm>
            <a:off x="5411724" y="1316735"/>
            <a:ext cx="1403985" cy="4928870"/>
            <a:chOff x="5411724" y="1316735"/>
            <a:chExt cx="1403985" cy="4928870"/>
          </a:xfrm>
        </p:grpSpPr>
        <p:pic>
          <p:nvPicPr>
            <p:cNvPr id="6" name="object 6"/>
            <p:cNvPicPr/>
            <p:nvPr/>
          </p:nvPicPr>
          <p:blipFill>
            <a:blip r:embed="rId2" cstate="print"/>
            <a:stretch>
              <a:fillRect/>
            </a:stretch>
          </p:blipFill>
          <p:spPr>
            <a:xfrm>
              <a:off x="5705602" y="2522219"/>
              <a:ext cx="791590" cy="3700271"/>
            </a:xfrm>
            <a:prstGeom prst="rect">
              <a:avLst/>
            </a:prstGeom>
          </p:spPr>
        </p:pic>
        <p:sp>
          <p:nvSpPr>
            <p:cNvPr id="7" name="object 7"/>
            <p:cNvSpPr/>
            <p:nvPr/>
          </p:nvSpPr>
          <p:spPr>
            <a:xfrm>
              <a:off x="6245352" y="2526791"/>
              <a:ext cx="262255" cy="2682240"/>
            </a:xfrm>
            <a:custGeom>
              <a:avLst/>
              <a:gdLst/>
              <a:ahLst/>
              <a:cxnLst/>
              <a:rect l="l" t="t" r="r" b="b"/>
              <a:pathLst>
                <a:path w="262254" h="2682240">
                  <a:moveTo>
                    <a:pt x="262127" y="0"/>
                  </a:moveTo>
                  <a:lnTo>
                    <a:pt x="128397" y="0"/>
                  </a:lnTo>
                  <a:lnTo>
                    <a:pt x="0" y="83947"/>
                  </a:lnTo>
                  <a:lnTo>
                    <a:pt x="0" y="2682240"/>
                  </a:lnTo>
                  <a:lnTo>
                    <a:pt x="4952" y="2682240"/>
                  </a:lnTo>
                  <a:lnTo>
                    <a:pt x="21657" y="2629582"/>
                  </a:lnTo>
                  <a:lnTo>
                    <a:pt x="50006" y="2587783"/>
                  </a:lnTo>
                  <a:lnTo>
                    <a:pt x="87356" y="2560224"/>
                  </a:lnTo>
                  <a:lnTo>
                    <a:pt x="131063" y="2550287"/>
                  </a:lnTo>
                  <a:lnTo>
                    <a:pt x="174771" y="2560224"/>
                  </a:lnTo>
                  <a:lnTo>
                    <a:pt x="212121" y="2587783"/>
                  </a:lnTo>
                  <a:lnTo>
                    <a:pt x="240470" y="2629582"/>
                  </a:lnTo>
                  <a:lnTo>
                    <a:pt x="257175" y="2682240"/>
                  </a:lnTo>
                  <a:lnTo>
                    <a:pt x="262127" y="2682240"/>
                  </a:lnTo>
                  <a:lnTo>
                    <a:pt x="262127" y="0"/>
                  </a:lnTo>
                  <a:close/>
                </a:path>
              </a:pathLst>
            </a:custGeom>
            <a:solidFill>
              <a:srgbClr val="31ADB8"/>
            </a:solidFill>
          </p:spPr>
          <p:txBody>
            <a:bodyPr wrap="square" lIns="0" tIns="0" rIns="0" bIns="0" rtlCol="0"/>
            <a:lstStyle/>
            <a:p>
              <a:endParaRPr/>
            </a:p>
          </p:txBody>
        </p:sp>
        <p:sp>
          <p:nvSpPr>
            <p:cNvPr id="8" name="object 8"/>
            <p:cNvSpPr/>
            <p:nvPr/>
          </p:nvSpPr>
          <p:spPr>
            <a:xfrm>
              <a:off x="5411724" y="1316735"/>
              <a:ext cx="1403985" cy="4928870"/>
            </a:xfrm>
            <a:custGeom>
              <a:avLst/>
              <a:gdLst/>
              <a:ahLst/>
              <a:cxnLst/>
              <a:rect l="l" t="t" r="r" b="b"/>
              <a:pathLst>
                <a:path w="1403984" h="4928870">
                  <a:moveTo>
                    <a:pt x="809244" y="4581144"/>
                  </a:moveTo>
                  <a:lnTo>
                    <a:pt x="547116" y="4581144"/>
                  </a:lnTo>
                  <a:lnTo>
                    <a:pt x="678180" y="4928616"/>
                  </a:lnTo>
                  <a:lnTo>
                    <a:pt x="809244" y="4581144"/>
                  </a:lnTo>
                  <a:close/>
                </a:path>
                <a:path w="1403984" h="4928870">
                  <a:moveTo>
                    <a:pt x="1122921" y="733679"/>
                  </a:moveTo>
                  <a:lnTo>
                    <a:pt x="701802" y="1008507"/>
                  </a:lnTo>
                  <a:lnTo>
                    <a:pt x="280670" y="733679"/>
                  </a:lnTo>
                  <a:lnTo>
                    <a:pt x="280670" y="1022096"/>
                  </a:lnTo>
                  <a:lnTo>
                    <a:pt x="701802" y="1296924"/>
                  </a:lnTo>
                  <a:lnTo>
                    <a:pt x="1122921" y="1022096"/>
                  </a:lnTo>
                  <a:lnTo>
                    <a:pt x="1122921" y="1008507"/>
                  </a:lnTo>
                  <a:lnTo>
                    <a:pt x="1122921" y="733679"/>
                  </a:lnTo>
                  <a:close/>
                </a:path>
                <a:path w="1403984" h="4928870">
                  <a:moveTo>
                    <a:pt x="1403604" y="467995"/>
                  </a:moveTo>
                  <a:lnTo>
                    <a:pt x="701802" y="0"/>
                  </a:lnTo>
                  <a:lnTo>
                    <a:pt x="0" y="467995"/>
                  </a:lnTo>
                  <a:lnTo>
                    <a:pt x="701802" y="935990"/>
                  </a:lnTo>
                  <a:lnTo>
                    <a:pt x="1271778" y="555879"/>
                  </a:lnTo>
                  <a:lnTo>
                    <a:pt x="1271778" y="815975"/>
                  </a:lnTo>
                  <a:lnTo>
                    <a:pt x="1256030" y="825119"/>
                  </a:lnTo>
                  <a:lnTo>
                    <a:pt x="1243711" y="838377"/>
                  </a:lnTo>
                  <a:lnTo>
                    <a:pt x="1235659" y="854862"/>
                  </a:lnTo>
                  <a:lnTo>
                    <a:pt x="1232789" y="873633"/>
                  </a:lnTo>
                  <a:lnTo>
                    <a:pt x="1235024" y="890219"/>
                  </a:lnTo>
                  <a:lnTo>
                    <a:pt x="1241386" y="905040"/>
                  </a:lnTo>
                  <a:lnTo>
                    <a:pt x="1251318" y="917435"/>
                  </a:lnTo>
                  <a:lnTo>
                    <a:pt x="1264285" y="926719"/>
                  </a:lnTo>
                  <a:lnTo>
                    <a:pt x="1217168" y="1165860"/>
                  </a:lnTo>
                  <a:lnTo>
                    <a:pt x="1373124" y="1165860"/>
                  </a:lnTo>
                  <a:lnTo>
                    <a:pt x="1326134" y="926719"/>
                  </a:lnTo>
                  <a:lnTo>
                    <a:pt x="1339088" y="917435"/>
                  </a:lnTo>
                  <a:lnTo>
                    <a:pt x="1349019" y="905040"/>
                  </a:lnTo>
                  <a:lnTo>
                    <a:pt x="1355382" y="890219"/>
                  </a:lnTo>
                  <a:lnTo>
                    <a:pt x="1357630" y="873633"/>
                  </a:lnTo>
                  <a:lnTo>
                    <a:pt x="1354747" y="854862"/>
                  </a:lnTo>
                  <a:lnTo>
                    <a:pt x="1346708" y="838377"/>
                  </a:lnTo>
                  <a:lnTo>
                    <a:pt x="1334376" y="825119"/>
                  </a:lnTo>
                  <a:lnTo>
                    <a:pt x="1318641" y="815975"/>
                  </a:lnTo>
                  <a:lnTo>
                    <a:pt x="1318641" y="555879"/>
                  </a:lnTo>
                  <a:lnTo>
                    <a:pt x="1318641" y="524764"/>
                  </a:lnTo>
                  <a:lnTo>
                    <a:pt x="1403604" y="467995"/>
                  </a:lnTo>
                  <a:close/>
                </a:path>
              </a:pathLst>
            </a:custGeom>
            <a:solidFill>
              <a:srgbClr val="404040"/>
            </a:solidFill>
          </p:spPr>
          <p:txBody>
            <a:bodyPr wrap="square" lIns="0" tIns="0" rIns="0" bIns="0" rtlCol="0"/>
            <a:lstStyle/>
            <a:p>
              <a:endParaRPr/>
            </a:p>
          </p:txBody>
        </p:sp>
      </p:grpSp>
      <p:sp>
        <p:nvSpPr>
          <p:cNvPr id="11" name="object 11"/>
          <p:cNvSpPr txBox="1"/>
          <p:nvPr/>
        </p:nvSpPr>
        <p:spPr>
          <a:xfrm>
            <a:off x="381000" y="1295400"/>
            <a:ext cx="4724400" cy="4269117"/>
          </a:xfrm>
          <a:prstGeom prst="rect">
            <a:avLst/>
          </a:prstGeom>
          <a:solidFill>
            <a:srgbClr val="F1A30D"/>
          </a:solidFill>
        </p:spPr>
        <p:txBody>
          <a:bodyPr vert="horz" wrap="square" lIns="0" tIns="82550" rIns="0" bIns="0" rtlCol="0">
            <a:spAutoFit/>
          </a:bodyPr>
          <a:lstStyle/>
          <a:p>
            <a:pPr fontAlgn="base"/>
            <a:r>
              <a:rPr lang="en-GB" sz="1600" i="1" dirty="0" err="1" smtClean="0"/>
              <a:t>Ziua</a:t>
            </a:r>
            <a:r>
              <a:rPr lang="en-GB" sz="1600" i="1" dirty="0" smtClean="0"/>
              <a:t> a III-a</a:t>
            </a:r>
          </a:p>
          <a:p>
            <a:pPr fontAlgn="base"/>
            <a:endParaRPr lang="en-GB" sz="1600" i="1" dirty="0" smtClean="0"/>
          </a:p>
          <a:p>
            <a:pPr fontAlgn="base"/>
            <a:r>
              <a:rPr lang="en-GB" sz="1600" b="1" dirty="0" smtClean="0"/>
              <a:t>Mindfulness</a:t>
            </a:r>
          </a:p>
          <a:p>
            <a:pPr fontAlgn="base"/>
            <a:r>
              <a:rPr lang="vi-VN" sz="1600" i="1" dirty="0" smtClean="0"/>
              <a:t>Mindfulness</a:t>
            </a:r>
            <a:r>
              <a:rPr lang="vi-VN" sz="1600" dirty="0" smtClean="0"/>
              <a:t>-ul ne propune prin practică dezvoltarea mai multor atitudini față de viață: </a:t>
            </a:r>
          </a:p>
          <a:p>
            <a:pPr fontAlgn="base"/>
            <a:r>
              <a:rPr lang="vi-VN" sz="1600" b="1" dirty="0" smtClean="0"/>
              <a:t>Atenția</a:t>
            </a:r>
            <a:r>
              <a:rPr lang="vi-VN" sz="1600" dirty="0" smtClean="0"/>
              <a:t>: concentrează-ți atenția pe ceea ce se întâmplă în acest moment.</a:t>
            </a:r>
          </a:p>
          <a:p>
            <a:pPr fontAlgn="base"/>
            <a:r>
              <a:rPr lang="vi-VN" sz="1600" b="1" dirty="0" smtClean="0"/>
              <a:t>Conștientizarea: </a:t>
            </a:r>
            <a:r>
              <a:rPr lang="vi-VN" sz="1600" dirty="0" smtClean="0"/>
              <a:t>conștientizează prezența gândurilor, a senzațiilor fizice și a emoțiilor</a:t>
            </a:r>
            <a:r>
              <a:rPr lang="en-GB" sz="1600" dirty="0" smtClean="0"/>
              <a:t>.</a:t>
            </a:r>
            <a:endParaRPr lang="vi-VN" sz="1600" dirty="0" smtClean="0"/>
          </a:p>
          <a:p>
            <a:pPr fontAlgn="base"/>
            <a:r>
              <a:rPr lang="vi-VN" sz="1600" b="1" dirty="0" smtClean="0"/>
              <a:t>Acceptarea: </a:t>
            </a:r>
            <a:r>
              <a:rPr lang="vi-VN" sz="1600" dirty="0" smtClean="0"/>
              <a:t>acceptă experiența din prezent așa cum este, nu încerca să o schimbi, nu te lupta cu ea. </a:t>
            </a:r>
          </a:p>
          <a:p>
            <a:pPr fontAlgn="base"/>
            <a:r>
              <a:rPr lang="vi-VN" sz="1600" b="1" dirty="0" smtClean="0"/>
              <a:t>Alegerea</a:t>
            </a:r>
            <a:r>
              <a:rPr lang="vi-VN" sz="1600" dirty="0" smtClean="0"/>
              <a:t>: putem, în aproape orice moment, să alegem să nu lăsăm stările să preia controlul.</a:t>
            </a:r>
            <a:endParaRPr lang="en-GB" sz="1600" dirty="0" smtClean="0"/>
          </a:p>
          <a:p>
            <a:pPr fontAlgn="base"/>
            <a:endParaRPr lang="en-GB" sz="1600" b="1" dirty="0" smtClean="0"/>
          </a:p>
          <a:p>
            <a:pPr fontAlgn="base"/>
            <a:r>
              <a:rPr lang="en-GB" sz="1600" b="1" dirty="0" err="1" smtClean="0"/>
              <a:t>Tehnici</a:t>
            </a:r>
            <a:r>
              <a:rPr lang="en-GB" sz="1600" b="1" dirty="0" smtClean="0"/>
              <a:t> de </a:t>
            </a:r>
            <a:r>
              <a:rPr lang="en-GB" sz="1600" b="1" dirty="0" err="1" smtClean="0"/>
              <a:t>respira</a:t>
            </a:r>
            <a:r>
              <a:rPr lang="ro-RO" sz="1600" b="1" dirty="0" smtClean="0"/>
              <a:t>ție</a:t>
            </a:r>
          </a:p>
          <a:p>
            <a:pPr fontAlgn="base"/>
            <a:r>
              <a:rPr lang="ro-RO" sz="1600" b="1" dirty="0" smtClean="0"/>
              <a:t>Răspunde, nu reacționa</a:t>
            </a:r>
            <a:endParaRPr lang="vi-VN" sz="1600" b="1" dirty="0"/>
          </a:p>
        </p:txBody>
      </p:sp>
      <p:sp>
        <p:nvSpPr>
          <p:cNvPr id="17" name="object 17"/>
          <p:cNvSpPr txBox="1"/>
          <p:nvPr/>
        </p:nvSpPr>
        <p:spPr>
          <a:xfrm>
            <a:off x="6665721" y="4574285"/>
            <a:ext cx="4556125" cy="289823"/>
          </a:xfrm>
          <a:prstGeom prst="rect">
            <a:avLst/>
          </a:prstGeom>
        </p:spPr>
        <p:txBody>
          <a:bodyPr vert="horz" wrap="square" lIns="0" tIns="12700" rIns="0" bIns="0" rtlCol="0">
            <a:spAutoFit/>
          </a:bodyPr>
          <a:lstStyle/>
          <a:p>
            <a:pPr marL="1360170" marR="5080" indent="-1348105">
              <a:lnSpc>
                <a:spcPct val="100000"/>
              </a:lnSpc>
              <a:spcBef>
                <a:spcPts val="100"/>
              </a:spcBef>
            </a:pPr>
            <a:endParaRPr sz="1800">
              <a:latin typeface="Comic Sans MS"/>
              <a:cs typeface="Comic Sans MS"/>
            </a:endParaRPr>
          </a:p>
        </p:txBody>
      </p:sp>
      <p:sp>
        <p:nvSpPr>
          <p:cNvPr id="19" name="object 19"/>
          <p:cNvSpPr txBox="1"/>
          <p:nvPr/>
        </p:nvSpPr>
        <p:spPr>
          <a:xfrm>
            <a:off x="5804280" y="3626358"/>
            <a:ext cx="69215" cy="269240"/>
          </a:xfrm>
          <a:prstGeom prst="rect">
            <a:avLst/>
          </a:prstGeom>
        </p:spPr>
        <p:txBody>
          <a:bodyPr vert="horz" wrap="square" lIns="0" tIns="12065" rIns="0" bIns="0" rtlCol="0">
            <a:spAutoFit/>
          </a:bodyPr>
          <a:lstStyle/>
          <a:p>
            <a:pPr>
              <a:lnSpc>
                <a:spcPct val="100000"/>
              </a:lnSpc>
              <a:spcBef>
                <a:spcPts val="95"/>
              </a:spcBef>
            </a:pPr>
            <a:r>
              <a:rPr sz="1600" spc="-5" dirty="0">
                <a:solidFill>
                  <a:srgbClr val="404040"/>
                </a:solidFill>
                <a:latin typeface="Arial MT"/>
                <a:cs typeface="Arial MT"/>
              </a:rPr>
              <a:t>.</a:t>
            </a:r>
            <a:endParaRPr sz="1600">
              <a:latin typeface="Arial MT"/>
              <a:cs typeface="Arial MT"/>
            </a:endParaRPr>
          </a:p>
        </p:txBody>
      </p:sp>
      <p:sp>
        <p:nvSpPr>
          <p:cNvPr id="16" name="Rectangle 15"/>
          <p:cNvSpPr/>
          <p:nvPr/>
        </p:nvSpPr>
        <p:spPr>
          <a:xfrm>
            <a:off x="7010400" y="990600"/>
            <a:ext cx="5181600" cy="1754326"/>
          </a:xfrm>
          <a:prstGeom prst="rect">
            <a:avLst/>
          </a:prstGeom>
        </p:spPr>
        <p:txBody>
          <a:bodyPr wrap="square">
            <a:spAutoFit/>
          </a:bodyPr>
          <a:lstStyle/>
          <a:p>
            <a:r>
              <a:rPr lang="vi-VN" dirty="0" smtClean="0"/>
              <a:t>Cercetările arată că practicând </a:t>
            </a:r>
            <a:r>
              <a:rPr lang="vi-VN" i="1" dirty="0" smtClean="0"/>
              <a:t>mindfulness</a:t>
            </a:r>
            <a:r>
              <a:rPr lang="vi-VN" dirty="0" smtClean="0"/>
              <a:t>-ul, devenim mai </a:t>
            </a:r>
            <a:r>
              <a:rPr lang="vi-VN" dirty="0" smtClean="0">
                <a:hlinkClick r:id="rId3"/>
              </a:rPr>
              <a:t>empatici</a:t>
            </a:r>
            <a:r>
              <a:rPr lang="vi-VN" dirty="0" smtClean="0"/>
              <a:t>, mai prezenți și implicit calitatea relațiilor cu ceilalți și eficiența în muncă crește. Reducem </a:t>
            </a:r>
            <a:r>
              <a:rPr lang="vi-VN" dirty="0" smtClean="0">
                <a:hlinkClick r:id="rId4"/>
              </a:rPr>
              <a:t>multitasking</a:t>
            </a:r>
            <a:r>
              <a:rPr lang="vi-VN" dirty="0" smtClean="0"/>
              <a:t>-ul, ne relaxăm. Astfel, se îmbunătățește indirect și calitatea vieții oamenilor cu care lucrăm spre schimbare. </a:t>
            </a:r>
            <a:endParaRPr lang="en-GB" dirty="0"/>
          </a:p>
        </p:txBody>
      </p:sp>
      <p:pic>
        <p:nvPicPr>
          <p:cNvPr id="1026" name="Picture 2" descr="C:\Users\Diana\Downloads\WhatsApp Image 2022-05-16 at 16.54.33.jpeg"/>
          <p:cNvPicPr>
            <a:picLocks noChangeAspect="1" noChangeArrowheads="1"/>
          </p:cNvPicPr>
          <p:nvPr/>
        </p:nvPicPr>
        <p:blipFill>
          <a:blip r:embed="rId5"/>
          <a:srcRect/>
          <a:stretch>
            <a:fillRect/>
          </a:stretch>
        </p:blipFill>
        <p:spPr bwMode="auto">
          <a:xfrm>
            <a:off x="6477000" y="2788444"/>
            <a:ext cx="5448300" cy="3567112"/>
          </a:xfrm>
          <a:prstGeom prst="rect">
            <a:avLst/>
          </a:prstGeom>
          <a:noFill/>
        </p:spPr>
      </p:pic>
      <p:pic>
        <p:nvPicPr>
          <p:cNvPr id="20" name="Picture 19"/>
          <p:cNvPicPr>
            <a:picLocks noChangeAspect="1"/>
          </p:cNvPicPr>
          <p:nvPr/>
        </p:nvPicPr>
        <p:blipFill>
          <a:blip r:embed="rId6"/>
          <a:stretch>
            <a:fillRect/>
          </a:stretch>
        </p:blipFill>
        <p:spPr>
          <a:xfrm>
            <a:off x="0" y="5486400"/>
            <a:ext cx="6125548" cy="10668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6618731"/>
            <a:ext cx="12192000" cy="239395"/>
          </a:xfrm>
          <a:custGeom>
            <a:avLst/>
            <a:gdLst/>
            <a:ahLst/>
            <a:cxnLst/>
            <a:rect l="l" t="t" r="r" b="b"/>
            <a:pathLst>
              <a:path w="12192000" h="239395">
                <a:moveTo>
                  <a:pt x="12192000" y="0"/>
                </a:moveTo>
                <a:lnTo>
                  <a:pt x="0" y="0"/>
                </a:lnTo>
                <a:lnTo>
                  <a:pt x="0" y="239268"/>
                </a:lnTo>
                <a:lnTo>
                  <a:pt x="12192000" y="239268"/>
                </a:lnTo>
                <a:lnTo>
                  <a:pt x="12192000" y="0"/>
                </a:lnTo>
                <a:close/>
              </a:path>
            </a:pathLst>
          </a:custGeom>
          <a:solidFill>
            <a:srgbClr val="31ADB8"/>
          </a:solidFill>
        </p:spPr>
        <p:txBody>
          <a:bodyPr wrap="square" lIns="0" tIns="0" rIns="0" bIns="0" rtlCol="0"/>
          <a:lstStyle/>
          <a:p>
            <a:endParaRPr/>
          </a:p>
        </p:txBody>
      </p:sp>
      <p:sp>
        <p:nvSpPr>
          <p:cNvPr id="3" name="object 3"/>
          <p:cNvSpPr/>
          <p:nvPr/>
        </p:nvSpPr>
        <p:spPr>
          <a:xfrm>
            <a:off x="0" y="0"/>
            <a:ext cx="12192000" cy="96520"/>
          </a:xfrm>
          <a:custGeom>
            <a:avLst/>
            <a:gdLst/>
            <a:ahLst/>
            <a:cxnLst/>
            <a:rect l="l" t="t" r="r" b="b"/>
            <a:pathLst>
              <a:path w="12192000" h="96520">
                <a:moveTo>
                  <a:pt x="12192000" y="0"/>
                </a:moveTo>
                <a:lnTo>
                  <a:pt x="0" y="0"/>
                </a:lnTo>
                <a:lnTo>
                  <a:pt x="0" y="96011"/>
                </a:lnTo>
                <a:lnTo>
                  <a:pt x="12192000" y="96011"/>
                </a:lnTo>
                <a:lnTo>
                  <a:pt x="12192000" y="0"/>
                </a:lnTo>
                <a:close/>
              </a:path>
            </a:pathLst>
          </a:custGeom>
          <a:solidFill>
            <a:srgbClr val="31ADB8"/>
          </a:solidFill>
        </p:spPr>
        <p:txBody>
          <a:bodyPr wrap="square" lIns="0" tIns="0" rIns="0" bIns="0" rtlCol="0"/>
          <a:lstStyle/>
          <a:p>
            <a:endParaRPr/>
          </a:p>
        </p:txBody>
      </p:sp>
      <p:sp>
        <p:nvSpPr>
          <p:cNvPr id="4" name="object 4"/>
          <p:cNvSpPr txBox="1">
            <a:spLocks noGrp="1"/>
          </p:cNvSpPr>
          <p:nvPr>
            <p:ph type="title"/>
          </p:nvPr>
        </p:nvSpPr>
        <p:spPr>
          <a:xfrm>
            <a:off x="1295400" y="-44319"/>
            <a:ext cx="7782941" cy="1317625"/>
          </a:xfrm>
          <a:prstGeom prst="rect">
            <a:avLst/>
          </a:prstGeom>
        </p:spPr>
        <p:txBody>
          <a:bodyPr vert="horz" wrap="square" lIns="0" tIns="210185" rIns="0" bIns="0" rtlCol="0">
            <a:spAutoFit/>
          </a:bodyPr>
          <a:lstStyle/>
          <a:p>
            <a:pPr marL="3175" algn="ctr">
              <a:lnSpc>
                <a:spcPct val="100000"/>
              </a:lnSpc>
              <a:spcBef>
                <a:spcPts val="1655"/>
              </a:spcBef>
            </a:pPr>
            <a:r>
              <a:rPr sz="4800" b="0" spc="-385" dirty="0">
                <a:solidFill>
                  <a:srgbClr val="31ADB8"/>
                </a:solidFill>
                <a:latin typeface="Arial MT"/>
                <a:cs typeface="Arial MT"/>
              </a:rPr>
              <a:t>Desfășurare</a:t>
            </a:r>
            <a:r>
              <a:rPr sz="4800" b="0" spc="-365" dirty="0">
                <a:solidFill>
                  <a:srgbClr val="31ADB8"/>
                </a:solidFill>
                <a:latin typeface="Arial MT"/>
                <a:cs typeface="Arial MT"/>
              </a:rPr>
              <a:t>a</a:t>
            </a:r>
            <a:r>
              <a:rPr sz="4800" b="0" spc="65" dirty="0">
                <a:solidFill>
                  <a:srgbClr val="31ADB8"/>
                </a:solidFill>
                <a:latin typeface="Arial MT"/>
                <a:cs typeface="Arial MT"/>
              </a:rPr>
              <a:t> </a:t>
            </a:r>
            <a:r>
              <a:rPr sz="4800" b="0" dirty="0">
                <a:solidFill>
                  <a:srgbClr val="31ADB8"/>
                </a:solidFill>
                <a:latin typeface="Arial MT"/>
                <a:cs typeface="Arial MT"/>
              </a:rPr>
              <a:t>cursului</a:t>
            </a:r>
            <a:endParaRPr sz="4800">
              <a:latin typeface="Arial MT"/>
              <a:cs typeface="Arial MT"/>
            </a:endParaRPr>
          </a:p>
          <a:p>
            <a:pPr marL="3175" algn="ctr">
              <a:lnSpc>
                <a:spcPct val="100000"/>
              </a:lnSpc>
              <a:spcBef>
                <a:spcPts val="630"/>
              </a:spcBef>
            </a:pPr>
            <a:r>
              <a:rPr lang="en-GB" sz="1850" spc="5" dirty="0" smtClean="0">
                <a:solidFill>
                  <a:srgbClr val="F1A30D"/>
                </a:solidFill>
              </a:rPr>
              <a:t>Preventing Bullying in Schools</a:t>
            </a:r>
            <a:endParaRPr sz="1850"/>
          </a:p>
        </p:txBody>
      </p:sp>
      <p:grpSp>
        <p:nvGrpSpPr>
          <p:cNvPr id="5" name="object 5"/>
          <p:cNvGrpSpPr/>
          <p:nvPr/>
        </p:nvGrpSpPr>
        <p:grpSpPr>
          <a:xfrm>
            <a:off x="5334000" y="1929130"/>
            <a:ext cx="1403985" cy="4928870"/>
            <a:chOff x="5411724" y="1316735"/>
            <a:chExt cx="1403985" cy="4928870"/>
          </a:xfrm>
        </p:grpSpPr>
        <p:pic>
          <p:nvPicPr>
            <p:cNvPr id="6" name="object 6"/>
            <p:cNvPicPr/>
            <p:nvPr/>
          </p:nvPicPr>
          <p:blipFill>
            <a:blip r:embed="rId2" cstate="print"/>
            <a:stretch>
              <a:fillRect/>
            </a:stretch>
          </p:blipFill>
          <p:spPr>
            <a:xfrm>
              <a:off x="5705602" y="2522219"/>
              <a:ext cx="791590" cy="3700271"/>
            </a:xfrm>
            <a:prstGeom prst="rect">
              <a:avLst/>
            </a:prstGeom>
          </p:spPr>
        </p:pic>
        <p:sp>
          <p:nvSpPr>
            <p:cNvPr id="7" name="object 7"/>
            <p:cNvSpPr/>
            <p:nvPr/>
          </p:nvSpPr>
          <p:spPr>
            <a:xfrm>
              <a:off x="6245352" y="2526791"/>
              <a:ext cx="262255" cy="2682240"/>
            </a:xfrm>
            <a:custGeom>
              <a:avLst/>
              <a:gdLst/>
              <a:ahLst/>
              <a:cxnLst/>
              <a:rect l="l" t="t" r="r" b="b"/>
              <a:pathLst>
                <a:path w="262254" h="2682240">
                  <a:moveTo>
                    <a:pt x="262127" y="0"/>
                  </a:moveTo>
                  <a:lnTo>
                    <a:pt x="128397" y="0"/>
                  </a:lnTo>
                  <a:lnTo>
                    <a:pt x="0" y="83947"/>
                  </a:lnTo>
                  <a:lnTo>
                    <a:pt x="0" y="2682240"/>
                  </a:lnTo>
                  <a:lnTo>
                    <a:pt x="4952" y="2682240"/>
                  </a:lnTo>
                  <a:lnTo>
                    <a:pt x="21657" y="2629582"/>
                  </a:lnTo>
                  <a:lnTo>
                    <a:pt x="50006" y="2587783"/>
                  </a:lnTo>
                  <a:lnTo>
                    <a:pt x="87356" y="2560224"/>
                  </a:lnTo>
                  <a:lnTo>
                    <a:pt x="131063" y="2550287"/>
                  </a:lnTo>
                  <a:lnTo>
                    <a:pt x="174771" y="2560224"/>
                  </a:lnTo>
                  <a:lnTo>
                    <a:pt x="212121" y="2587783"/>
                  </a:lnTo>
                  <a:lnTo>
                    <a:pt x="240470" y="2629582"/>
                  </a:lnTo>
                  <a:lnTo>
                    <a:pt x="257175" y="2682240"/>
                  </a:lnTo>
                  <a:lnTo>
                    <a:pt x="262127" y="2682240"/>
                  </a:lnTo>
                  <a:lnTo>
                    <a:pt x="262127" y="0"/>
                  </a:lnTo>
                  <a:close/>
                </a:path>
              </a:pathLst>
            </a:custGeom>
            <a:solidFill>
              <a:srgbClr val="31ADB8"/>
            </a:solidFill>
          </p:spPr>
          <p:txBody>
            <a:bodyPr wrap="square" lIns="0" tIns="0" rIns="0" bIns="0" rtlCol="0"/>
            <a:lstStyle/>
            <a:p>
              <a:endParaRPr/>
            </a:p>
          </p:txBody>
        </p:sp>
        <p:sp>
          <p:nvSpPr>
            <p:cNvPr id="8" name="object 8"/>
            <p:cNvSpPr/>
            <p:nvPr/>
          </p:nvSpPr>
          <p:spPr>
            <a:xfrm>
              <a:off x="5411724" y="1316735"/>
              <a:ext cx="1403985" cy="4928870"/>
            </a:xfrm>
            <a:custGeom>
              <a:avLst/>
              <a:gdLst/>
              <a:ahLst/>
              <a:cxnLst/>
              <a:rect l="l" t="t" r="r" b="b"/>
              <a:pathLst>
                <a:path w="1403984" h="4928870">
                  <a:moveTo>
                    <a:pt x="809244" y="4581144"/>
                  </a:moveTo>
                  <a:lnTo>
                    <a:pt x="547116" y="4581144"/>
                  </a:lnTo>
                  <a:lnTo>
                    <a:pt x="678180" y="4928616"/>
                  </a:lnTo>
                  <a:lnTo>
                    <a:pt x="809244" y="4581144"/>
                  </a:lnTo>
                  <a:close/>
                </a:path>
                <a:path w="1403984" h="4928870">
                  <a:moveTo>
                    <a:pt x="1122921" y="733679"/>
                  </a:moveTo>
                  <a:lnTo>
                    <a:pt x="701802" y="1008507"/>
                  </a:lnTo>
                  <a:lnTo>
                    <a:pt x="280670" y="733679"/>
                  </a:lnTo>
                  <a:lnTo>
                    <a:pt x="280670" y="1022096"/>
                  </a:lnTo>
                  <a:lnTo>
                    <a:pt x="701802" y="1296924"/>
                  </a:lnTo>
                  <a:lnTo>
                    <a:pt x="1122921" y="1022096"/>
                  </a:lnTo>
                  <a:lnTo>
                    <a:pt x="1122921" y="1008507"/>
                  </a:lnTo>
                  <a:lnTo>
                    <a:pt x="1122921" y="733679"/>
                  </a:lnTo>
                  <a:close/>
                </a:path>
                <a:path w="1403984" h="4928870">
                  <a:moveTo>
                    <a:pt x="1403604" y="467995"/>
                  </a:moveTo>
                  <a:lnTo>
                    <a:pt x="701802" y="0"/>
                  </a:lnTo>
                  <a:lnTo>
                    <a:pt x="0" y="467995"/>
                  </a:lnTo>
                  <a:lnTo>
                    <a:pt x="701802" y="935990"/>
                  </a:lnTo>
                  <a:lnTo>
                    <a:pt x="1271778" y="555879"/>
                  </a:lnTo>
                  <a:lnTo>
                    <a:pt x="1271778" y="815975"/>
                  </a:lnTo>
                  <a:lnTo>
                    <a:pt x="1256030" y="825119"/>
                  </a:lnTo>
                  <a:lnTo>
                    <a:pt x="1243711" y="838377"/>
                  </a:lnTo>
                  <a:lnTo>
                    <a:pt x="1235659" y="854862"/>
                  </a:lnTo>
                  <a:lnTo>
                    <a:pt x="1232789" y="873633"/>
                  </a:lnTo>
                  <a:lnTo>
                    <a:pt x="1235024" y="890219"/>
                  </a:lnTo>
                  <a:lnTo>
                    <a:pt x="1241386" y="905040"/>
                  </a:lnTo>
                  <a:lnTo>
                    <a:pt x="1251318" y="917435"/>
                  </a:lnTo>
                  <a:lnTo>
                    <a:pt x="1264285" y="926719"/>
                  </a:lnTo>
                  <a:lnTo>
                    <a:pt x="1217168" y="1165860"/>
                  </a:lnTo>
                  <a:lnTo>
                    <a:pt x="1373124" y="1165860"/>
                  </a:lnTo>
                  <a:lnTo>
                    <a:pt x="1326134" y="926719"/>
                  </a:lnTo>
                  <a:lnTo>
                    <a:pt x="1339088" y="917435"/>
                  </a:lnTo>
                  <a:lnTo>
                    <a:pt x="1349019" y="905040"/>
                  </a:lnTo>
                  <a:lnTo>
                    <a:pt x="1355382" y="890219"/>
                  </a:lnTo>
                  <a:lnTo>
                    <a:pt x="1357630" y="873633"/>
                  </a:lnTo>
                  <a:lnTo>
                    <a:pt x="1354747" y="854862"/>
                  </a:lnTo>
                  <a:lnTo>
                    <a:pt x="1346708" y="838377"/>
                  </a:lnTo>
                  <a:lnTo>
                    <a:pt x="1334376" y="825119"/>
                  </a:lnTo>
                  <a:lnTo>
                    <a:pt x="1318641" y="815975"/>
                  </a:lnTo>
                  <a:lnTo>
                    <a:pt x="1318641" y="555879"/>
                  </a:lnTo>
                  <a:lnTo>
                    <a:pt x="1318641" y="524764"/>
                  </a:lnTo>
                  <a:lnTo>
                    <a:pt x="1403604" y="467995"/>
                  </a:lnTo>
                  <a:close/>
                </a:path>
              </a:pathLst>
            </a:custGeom>
            <a:solidFill>
              <a:srgbClr val="404040"/>
            </a:solidFill>
          </p:spPr>
          <p:txBody>
            <a:bodyPr wrap="square" lIns="0" tIns="0" rIns="0" bIns="0" rtlCol="0"/>
            <a:lstStyle/>
            <a:p>
              <a:endParaRPr/>
            </a:p>
          </p:txBody>
        </p:sp>
      </p:grpSp>
      <p:sp>
        <p:nvSpPr>
          <p:cNvPr id="17" name="object 17"/>
          <p:cNvSpPr txBox="1"/>
          <p:nvPr/>
        </p:nvSpPr>
        <p:spPr>
          <a:xfrm>
            <a:off x="6665721" y="4574285"/>
            <a:ext cx="4556125" cy="289823"/>
          </a:xfrm>
          <a:prstGeom prst="rect">
            <a:avLst/>
          </a:prstGeom>
        </p:spPr>
        <p:txBody>
          <a:bodyPr vert="horz" wrap="square" lIns="0" tIns="12700" rIns="0" bIns="0" rtlCol="0">
            <a:spAutoFit/>
          </a:bodyPr>
          <a:lstStyle/>
          <a:p>
            <a:pPr marL="1360170" marR="5080" indent="-1348105">
              <a:lnSpc>
                <a:spcPct val="100000"/>
              </a:lnSpc>
              <a:spcBef>
                <a:spcPts val="100"/>
              </a:spcBef>
            </a:pPr>
            <a:endParaRPr sz="1800">
              <a:latin typeface="Comic Sans MS"/>
              <a:cs typeface="Comic Sans MS"/>
            </a:endParaRPr>
          </a:p>
        </p:txBody>
      </p:sp>
      <p:sp>
        <p:nvSpPr>
          <p:cNvPr id="19" name="object 19"/>
          <p:cNvSpPr txBox="1"/>
          <p:nvPr/>
        </p:nvSpPr>
        <p:spPr>
          <a:xfrm>
            <a:off x="5804280" y="3626358"/>
            <a:ext cx="69215" cy="269240"/>
          </a:xfrm>
          <a:prstGeom prst="rect">
            <a:avLst/>
          </a:prstGeom>
        </p:spPr>
        <p:txBody>
          <a:bodyPr vert="horz" wrap="square" lIns="0" tIns="12065" rIns="0" bIns="0" rtlCol="0">
            <a:spAutoFit/>
          </a:bodyPr>
          <a:lstStyle/>
          <a:p>
            <a:pPr>
              <a:lnSpc>
                <a:spcPct val="100000"/>
              </a:lnSpc>
              <a:spcBef>
                <a:spcPts val="95"/>
              </a:spcBef>
            </a:pPr>
            <a:r>
              <a:rPr sz="1600" spc="-5" dirty="0">
                <a:solidFill>
                  <a:srgbClr val="404040"/>
                </a:solidFill>
                <a:latin typeface="Arial MT"/>
                <a:cs typeface="Arial MT"/>
              </a:rPr>
              <a:t>.</a:t>
            </a:r>
            <a:endParaRPr sz="1600">
              <a:latin typeface="Arial MT"/>
              <a:cs typeface="Arial MT"/>
            </a:endParaRPr>
          </a:p>
        </p:txBody>
      </p:sp>
      <p:sp>
        <p:nvSpPr>
          <p:cNvPr id="18" name="Rectangle 17"/>
          <p:cNvSpPr/>
          <p:nvPr/>
        </p:nvSpPr>
        <p:spPr>
          <a:xfrm>
            <a:off x="228600" y="1371600"/>
            <a:ext cx="5486400" cy="3785652"/>
          </a:xfrm>
          <a:prstGeom prst="rect">
            <a:avLst/>
          </a:prstGeom>
        </p:spPr>
        <p:txBody>
          <a:bodyPr wrap="square">
            <a:spAutoFit/>
          </a:bodyPr>
          <a:lstStyle/>
          <a:p>
            <a:pPr fontAlgn="base"/>
            <a:r>
              <a:rPr lang="vi-VN" sz="1600" b="1" dirty="0" smtClean="0"/>
              <a:t>Este benefic să ne împrietenim copiii cu noțiunea de mindfulness? Cum și de la ce vârstă? </a:t>
            </a:r>
          </a:p>
          <a:p>
            <a:pPr fontAlgn="base"/>
            <a:r>
              <a:rPr lang="vi-VN" sz="1600" dirty="0" smtClean="0"/>
              <a:t>Dacă ne dorim copii mai calmi, </a:t>
            </a:r>
            <a:r>
              <a:rPr lang="vi-VN" sz="1600" dirty="0" smtClean="0">
                <a:hlinkClick r:id="rId3"/>
              </a:rPr>
              <a:t>mai încrezători</a:t>
            </a:r>
            <a:r>
              <a:rPr lang="vi-VN" sz="1600" dirty="0" smtClean="0"/>
              <a:t>, prietenoși cu ceilalți copii, nu dependenți de atatea device-uri, răspunsul este unul afirmativ, DA. Putem să ne împrietenim copiii cu </a:t>
            </a:r>
            <a:r>
              <a:rPr lang="vi-VN" sz="1600" i="1" dirty="0" smtClean="0"/>
              <a:t>mindfulness</a:t>
            </a:r>
            <a:r>
              <a:rPr lang="vi-VN" sz="1600" dirty="0" smtClean="0"/>
              <a:t>-ul, prin jocuri și învățarea prin model. </a:t>
            </a:r>
          </a:p>
          <a:p>
            <a:pPr fontAlgn="base"/>
            <a:r>
              <a:rPr lang="vi-VN" sz="1600" dirty="0" smtClean="0"/>
              <a:t>Printr-un ghidaj ușor, pentru scurt timp, putem începe aceste antrenamente de atenție </a:t>
            </a:r>
            <a:r>
              <a:rPr lang="en-GB" sz="1600" dirty="0" smtClean="0"/>
              <a:t>c</a:t>
            </a:r>
            <a:r>
              <a:rPr lang="vi-VN" sz="1600" dirty="0" smtClean="0"/>
              <a:t>u ei. De-a lungul unor activități, când desenează sau colorează, când mănâncă, când dansează, îi putem ruga să observe cum se simt, ce simt, în corp.</a:t>
            </a:r>
          </a:p>
          <a:p>
            <a:pPr fontAlgn="base"/>
            <a:r>
              <a:rPr lang="vi-VN" sz="1600" dirty="0" smtClean="0"/>
              <a:t>În Anglia, la nivel de parlament, s-a propus și a fost adoptată o lege care prevede introducerea </a:t>
            </a:r>
            <a:r>
              <a:rPr lang="vi-VN" sz="1600" i="1" dirty="0" smtClean="0"/>
              <a:t>mindfulness</a:t>
            </a:r>
            <a:r>
              <a:rPr lang="vi-VN" sz="1600" dirty="0" smtClean="0"/>
              <a:t>-ului în școli și grădinițe.</a:t>
            </a:r>
            <a:endParaRPr lang="vi-VN" sz="1600" dirty="0"/>
          </a:p>
        </p:txBody>
      </p:sp>
      <p:pic>
        <p:nvPicPr>
          <p:cNvPr id="15" name="Picture 14" descr="sala sport.jpg"/>
          <p:cNvPicPr>
            <a:picLocks noChangeAspect="1"/>
          </p:cNvPicPr>
          <p:nvPr/>
        </p:nvPicPr>
        <p:blipFill>
          <a:blip r:embed="rId4" cstate="print"/>
          <a:stretch>
            <a:fillRect/>
          </a:stretch>
        </p:blipFill>
        <p:spPr>
          <a:xfrm>
            <a:off x="7315200" y="762000"/>
            <a:ext cx="4686300" cy="57150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6618731"/>
            <a:ext cx="12192000" cy="239395"/>
          </a:xfrm>
          <a:custGeom>
            <a:avLst/>
            <a:gdLst/>
            <a:ahLst/>
            <a:cxnLst/>
            <a:rect l="l" t="t" r="r" b="b"/>
            <a:pathLst>
              <a:path w="12192000" h="239395">
                <a:moveTo>
                  <a:pt x="12192000" y="0"/>
                </a:moveTo>
                <a:lnTo>
                  <a:pt x="0" y="0"/>
                </a:lnTo>
                <a:lnTo>
                  <a:pt x="0" y="239268"/>
                </a:lnTo>
                <a:lnTo>
                  <a:pt x="12192000" y="239268"/>
                </a:lnTo>
                <a:lnTo>
                  <a:pt x="12192000" y="0"/>
                </a:lnTo>
                <a:close/>
              </a:path>
            </a:pathLst>
          </a:custGeom>
          <a:solidFill>
            <a:srgbClr val="31ADB8"/>
          </a:solidFill>
        </p:spPr>
        <p:txBody>
          <a:bodyPr wrap="square" lIns="0" tIns="0" rIns="0" bIns="0" rtlCol="0"/>
          <a:lstStyle/>
          <a:p>
            <a:endParaRPr/>
          </a:p>
        </p:txBody>
      </p:sp>
      <p:sp>
        <p:nvSpPr>
          <p:cNvPr id="3" name="object 3"/>
          <p:cNvSpPr/>
          <p:nvPr/>
        </p:nvSpPr>
        <p:spPr>
          <a:xfrm>
            <a:off x="0" y="0"/>
            <a:ext cx="12192000" cy="96520"/>
          </a:xfrm>
          <a:custGeom>
            <a:avLst/>
            <a:gdLst/>
            <a:ahLst/>
            <a:cxnLst/>
            <a:rect l="l" t="t" r="r" b="b"/>
            <a:pathLst>
              <a:path w="12192000" h="96520">
                <a:moveTo>
                  <a:pt x="12192000" y="0"/>
                </a:moveTo>
                <a:lnTo>
                  <a:pt x="0" y="0"/>
                </a:lnTo>
                <a:lnTo>
                  <a:pt x="0" y="96011"/>
                </a:lnTo>
                <a:lnTo>
                  <a:pt x="12192000" y="96011"/>
                </a:lnTo>
                <a:lnTo>
                  <a:pt x="12192000" y="0"/>
                </a:lnTo>
                <a:close/>
              </a:path>
            </a:pathLst>
          </a:custGeom>
          <a:solidFill>
            <a:srgbClr val="31ADB8"/>
          </a:solidFill>
        </p:spPr>
        <p:txBody>
          <a:bodyPr wrap="square" lIns="0" tIns="0" rIns="0" bIns="0" rtlCol="0"/>
          <a:lstStyle/>
          <a:p>
            <a:endParaRPr/>
          </a:p>
        </p:txBody>
      </p:sp>
      <p:sp>
        <p:nvSpPr>
          <p:cNvPr id="4" name="object 4"/>
          <p:cNvSpPr txBox="1">
            <a:spLocks noGrp="1"/>
          </p:cNvSpPr>
          <p:nvPr>
            <p:ph type="title"/>
          </p:nvPr>
        </p:nvSpPr>
        <p:spPr>
          <a:xfrm>
            <a:off x="1295400" y="-44319"/>
            <a:ext cx="7782941" cy="1317625"/>
          </a:xfrm>
          <a:prstGeom prst="rect">
            <a:avLst/>
          </a:prstGeom>
        </p:spPr>
        <p:txBody>
          <a:bodyPr vert="horz" wrap="square" lIns="0" tIns="210185" rIns="0" bIns="0" rtlCol="0">
            <a:spAutoFit/>
          </a:bodyPr>
          <a:lstStyle/>
          <a:p>
            <a:pPr marL="3175" algn="ctr">
              <a:lnSpc>
                <a:spcPct val="100000"/>
              </a:lnSpc>
              <a:spcBef>
                <a:spcPts val="1655"/>
              </a:spcBef>
            </a:pPr>
            <a:r>
              <a:rPr sz="4800" b="0" spc="-385" dirty="0">
                <a:solidFill>
                  <a:srgbClr val="31ADB8"/>
                </a:solidFill>
                <a:latin typeface="Arial MT"/>
                <a:cs typeface="Arial MT"/>
              </a:rPr>
              <a:t>Desfășurare</a:t>
            </a:r>
            <a:r>
              <a:rPr sz="4800" b="0" spc="-365" dirty="0">
                <a:solidFill>
                  <a:srgbClr val="31ADB8"/>
                </a:solidFill>
                <a:latin typeface="Arial MT"/>
                <a:cs typeface="Arial MT"/>
              </a:rPr>
              <a:t>a</a:t>
            </a:r>
            <a:r>
              <a:rPr sz="4800" b="0" spc="65" dirty="0">
                <a:solidFill>
                  <a:srgbClr val="31ADB8"/>
                </a:solidFill>
                <a:latin typeface="Arial MT"/>
                <a:cs typeface="Arial MT"/>
              </a:rPr>
              <a:t> </a:t>
            </a:r>
            <a:r>
              <a:rPr sz="4800" b="0" dirty="0">
                <a:solidFill>
                  <a:srgbClr val="31ADB8"/>
                </a:solidFill>
                <a:latin typeface="Arial MT"/>
                <a:cs typeface="Arial MT"/>
              </a:rPr>
              <a:t>cursului</a:t>
            </a:r>
            <a:endParaRPr sz="4800">
              <a:latin typeface="Arial MT"/>
              <a:cs typeface="Arial MT"/>
            </a:endParaRPr>
          </a:p>
          <a:p>
            <a:pPr marL="3175" algn="ctr">
              <a:lnSpc>
                <a:spcPct val="100000"/>
              </a:lnSpc>
              <a:spcBef>
                <a:spcPts val="630"/>
              </a:spcBef>
            </a:pPr>
            <a:r>
              <a:rPr lang="en-GB" sz="1850" spc="5" dirty="0" smtClean="0">
                <a:solidFill>
                  <a:srgbClr val="F1A30D"/>
                </a:solidFill>
              </a:rPr>
              <a:t>Preventing Bullying in Schools</a:t>
            </a:r>
            <a:endParaRPr sz="1850"/>
          </a:p>
        </p:txBody>
      </p:sp>
      <p:grpSp>
        <p:nvGrpSpPr>
          <p:cNvPr id="5" name="object 5"/>
          <p:cNvGrpSpPr/>
          <p:nvPr/>
        </p:nvGrpSpPr>
        <p:grpSpPr>
          <a:xfrm>
            <a:off x="5334000" y="1929130"/>
            <a:ext cx="1403985" cy="4928870"/>
            <a:chOff x="5411724" y="1316735"/>
            <a:chExt cx="1403985" cy="4928870"/>
          </a:xfrm>
        </p:grpSpPr>
        <p:pic>
          <p:nvPicPr>
            <p:cNvPr id="6" name="object 6"/>
            <p:cNvPicPr/>
            <p:nvPr/>
          </p:nvPicPr>
          <p:blipFill>
            <a:blip r:embed="rId2" cstate="print"/>
            <a:stretch>
              <a:fillRect/>
            </a:stretch>
          </p:blipFill>
          <p:spPr>
            <a:xfrm>
              <a:off x="5705602" y="2522219"/>
              <a:ext cx="791590" cy="3700271"/>
            </a:xfrm>
            <a:prstGeom prst="rect">
              <a:avLst/>
            </a:prstGeom>
          </p:spPr>
        </p:pic>
        <p:sp>
          <p:nvSpPr>
            <p:cNvPr id="7" name="object 7"/>
            <p:cNvSpPr/>
            <p:nvPr/>
          </p:nvSpPr>
          <p:spPr>
            <a:xfrm>
              <a:off x="6245352" y="2526791"/>
              <a:ext cx="262255" cy="2682240"/>
            </a:xfrm>
            <a:custGeom>
              <a:avLst/>
              <a:gdLst/>
              <a:ahLst/>
              <a:cxnLst/>
              <a:rect l="l" t="t" r="r" b="b"/>
              <a:pathLst>
                <a:path w="262254" h="2682240">
                  <a:moveTo>
                    <a:pt x="262127" y="0"/>
                  </a:moveTo>
                  <a:lnTo>
                    <a:pt x="128397" y="0"/>
                  </a:lnTo>
                  <a:lnTo>
                    <a:pt x="0" y="83947"/>
                  </a:lnTo>
                  <a:lnTo>
                    <a:pt x="0" y="2682240"/>
                  </a:lnTo>
                  <a:lnTo>
                    <a:pt x="4952" y="2682240"/>
                  </a:lnTo>
                  <a:lnTo>
                    <a:pt x="21657" y="2629582"/>
                  </a:lnTo>
                  <a:lnTo>
                    <a:pt x="50006" y="2587783"/>
                  </a:lnTo>
                  <a:lnTo>
                    <a:pt x="87356" y="2560224"/>
                  </a:lnTo>
                  <a:lnTo>
                    <a:pt x="131063" y="2550287"/>
                  </a:lnTo>
                  <a:lnTo>
                    <a:pt x="174771" y="2560224"/>
                  </a:lnTo>
                  <a:lnTo>
                    <a:pt x="212121" y="2587783"/>
                  </a:lnTo>
                  <a:lnTo>
                    <a:pt x="240470" y="2629582"/>
                  </a:lnTo>
                  <a:lnTo>
                    <a:pt x="257175" y="2682240"/>
                  </a:lnTo>
                  <a:lnTo>
                    <a:pt x="262127" y="2682240"/>
                  </a:lnTo>
                  <a:lnTo>
                    <a:pt x="262127" y="0"/>
                  </a:lnTo>
                  <a:close/>
                </a:path>
              </a:pathLst>
            </a:custGeom>
            <a:solidFill>
              <a:srgbClr val="31ADB8"/>
            </a:solidFill>
          </p:spPr>
          <p:txBody>
            <a:bodyPr wrap="square" lIns="0" tIns="0" rIns="0" bIns="0" rtlCol="0"/>
            <a:lstStyle/>
            <a:p>
              <a:endParaRPr/>
            </a:p>
          </p:txBody>
        </p:sp>
        <p:sp>
          <p:nvSpPr>
            <p:cNvPr id="8" name="object 8"/>
            <p:cNvSpPr/>
            <p:nvPr/>
          </p:nvSpPr>
          <p:spPr>
            <a:xfrm>
              <a:off x="5411724" y="1316735"/>
              <a:ext cx="1403985" cy="4928870"/>
            </a:xfrm>
            <a:custGeom>
              <a:avLst/>
              <a:gdLst/>
              <a:ahLst/>
              <a:cxnLst/>
              <a:rect l="l" t="t" r="r" b="b"/>
              <a:pathLst>
                <a:path w="1403984" h="4928870">
                  <a:moveTo>
                    <a:pt x="809244" y="4581144"/>
                  </a:moveTo>
                  <a:lnTo>
                    <a:pt x="547116" y="4581144"/>
                  </a:lnTo>
                  <a:lnTo>
                    <a:pt x="678180" y="4928616"/>
                  </a:lnTo>
                  <a:lnTo>
                    <a:pt x="809244" y="4581144"/>
                  </a:lnTo>
                  <a:close/>
                </a:path>
                <a:path w="1403984" h="4928870">
                  <a:moveTo>
                    <a:pt x="1122921" y="733679"/>
                  </a:moveTo>
                  <a:lnTo>
                    <a:pt x="701802" y="1008507"/>
                  </a:lnTo>
                  <a:lnTo>
                    <a:pt x="280670" y="733679"/>
                  </a:lnTo>
                  <a:lnTo>
                    <a:pt x="280670" y="1022096"/>
                  </a:lnTo>
                  <a:lnTo>
                    <a:pt x="701802" y="1296924"/>
                  </a:lnTo>
                  <a:lnTo>
                    <a:pt x="1122921" y="1022096"/>
                  </a:lnTo>
                  <a:lnTo>
                    <a:pt x="1122921" y="1008507"/>
                  </a:lnTo>
                  <a:lnTo>
                    <a:pt x="1122921" y="733679"/>
                  </a:lnTo>
                  <a:close/>
                </a:path>
                <a:path w="1403984" h="4928870">
                  <a:moveTo>
                    <a:pt x="1403604" y="467995"/>
                  </a:moveTo>
                  <a:lnTo>
                    <a:pt x="701802" y="0"/>
                  </a:lnTo>
                  <a:lnTo>
                    <a:pt x="0" y="467995"/>
                  </a:lnTo>
                  <a:lnTo>
                    <a:pt x="701802" y="935990"/>
                  </a:lnTo>
                  <a:lnTo>
                    <a:pt x="1271778" y="555879"/>
                  </a:lnTo>
                  <a:lnTo>
                    <a:pt x="1271778" y="815975"/>
                  </a:lnTo>
                  <a:lnTo>
                    <a:pt x="1256030" y="825119"/>
                  </a:lnTo>
                  <a:lnTo>
                    <a:pt x="1243711" y="838377"/>
                  </a:lnTo>
                  <a:lnTo>
                    <a:pt x="1235659" y="854862"/>
                  </a:lnTo>
                  <a:lnTo>
                    <a:pt x="1232789" y="873633"/>
                  </a:lnTo>
                  <a:lnTo>
                    <a:pt x="1235024" y="890219"/>
                  </a:lnTo>
                  <a:lnTo>
                    <a:pt x="1241386" y="905040"/>
                  </a:lnTo>
                  <a:lnTo>
                    <a:pt x="1251318" y="917435"/>
                  </a:lnTo>
                  <a:lnTo>
                    <a:pt x="1264285" y="926719"/>
                  </a:lnTo>
                  <a:lnTo>
                    <a:pt x="1217168" y="1165860"/>
                  </a:lnTo>
                  <a:lnTo>
                    <a:pt x="1373124" y="1165860"/>
                  </a:lnTo>
                  <a:lnTo>
                    <a:pt x="1326134" y="926719"/>
                  </a:lnTo>
                  <a:lnTo>
                    <a:pt x="1339088" y="917435"/>
                  </a:lnTo>
                  <a:lnTo>
                    <a:pt x="1349019" y="905040"/>
                  </a:lnTo>
                  <a:lnTo>
                    <a:pt x="1355382" y="890219"/>
                  </a:lnTo>
                  <a:lnTo>
                    <a:pt x="1357630" y="873633"/>
                  </a:lnTo>
                  <a:lnTo>
                    <a:pt x="1354747" y="854862"/>
                  </a:lnTo>
                  <a:lnTo>
                    <a:pt x="1346708" y="838377"/>
                  </a:lnTo>
                  <a:lnTo>
                    <a:pt x="1334376" y="825119"/>
                  </a:lnTo>
                  <a:lnTo>
                    <a:pt x="1318641" y="815975"/>
                  </a:lnTo>
                  <a:lnTo>
                    <a:pt x="1318641" y="555879"/>
                  </a:lnTo>
                  <a:lnTo>
                    <a:pt x="1318641" y="524764"/>
                  </a:lnTo>
                  <a:lnTo>
                    <a:pt x="1403604" y="467995"/>
                  </a:lnTo>
                  <a:close/>
                </a:path>
              </a:pathLst>
            </a:custGeom>
            <a:solidFill>
              <a:srgbClr val="404040"/>
            </a:solidFill>
          </p:spPr>
          <p:txBody>
            <a:bodyPr wrap="square" lIns="0" tIns="0" rIns="0" bIns="0" rtlCol="0"/>
            <a:lstStyle/>
            <a:p>
              <a:endParaRPr/>
            </a:p>
          </p:txBody>
        </p:sp>
      </p:grpSp>
      <p:sp>
        <p:nvSpPr>
          <p:cNvPr id="17" name="object 17"/>
          <p:cNvSpPr txBox="1"/>
          <p:nvPr/>
        </p:nvSpPr>
        <p:spPr>
          <a:xfrm>
            <a:off x="6665721" y="4574285"/>
            <a:ext cx="4556125" cy="289823"/>
          </a:xfrm>
          <a:prstGeom prst="rect">
            <a:avLst/>
          </a:prstGeom>
        </p:spPr>
        <p:txBody>
          <a:bodyPr vert="horz" wrap="square" lIns="0" tIns="12700" rIns="0" bIns="0" rtlCol="0">
            <a:spAutoFit/>
          </a:bodyPr>
          <a:lstStyle/>
          <a:p>
            <a:pPr marL="1360170" marR="5080" indent="-1348105">
              <a:lnSpc>
                <a:spcPct val="100000"/>
              </a:lnSpc>
              <a:spcBef>
                <a:spcPts val="100"/>
              </a:spcBef>
            </a:pPr>
            <a:endParaRPr sz="1800">
              <a:latin typeface="Comic Sans MS"/>
              <a:cs typeface="Comic Sans MS"/>
            </a:endParaRPr>
          </a:p>
        </p:txBody>
      </p:sp>
      <p:sp>
        <p:nvSpPr>
          <p:cNvPr id="19" name="object 19"/>
          <p:cNvSpPr txBox="1"/>
          <p:nvPr/>
        </p:nvSpPr>
        <p:spPr>
          <a:xfrm>
            <a:off x="5804280" y="3626358"/>
            <a:ext cx="69215" cy="269240"/>
          </a:xfrm>
          <a:prstGeom prst="rect">
            <a:avLst/>
          </a:prstGeom>
        </p:spPr>
        <p:txBody>
          <a:bodyPr vert="horz" wrap="square" lIns="0" tIns="12065" rIns="0" bIns="0" rtlCol="0">
            <a:spAutoFit/>
          </a:bodyPr>
          <a:lstStyle/>
          <a:p>
            <a:pPr>
              <a:lnSpc>
                <a:spcPct val="100000"/>
              </a:lnSpc>
              <a:spcBef>
                <a:spcPts val="95"/>
              </a:spcBef>
            </a:pPr>
            <a:r>
              <a:rPr sz="1600" spc="-5" dirty="0">
                <a:solidFill>
                  <a:srgbClr val="404040"/>
                </a:solidFill>
                <a:latin typeface="Arial MT"/>
                <a:cs typeface="Arial MT"/>
              </a:rPr>
              <a:t>.</a:t>
            </a:r>
            <a:endParaRPr sz="1600">
              <a:latin typeface="Arial MT"/>
              <a:cs typeface="Arial MT"/>
            </a:endParaRPr>
          </a:p>
        </p:txBody>
      </p:sp>
      <p:sp>
        <p:nvSpPr>
          <p:cNvPr id="18" name="Rectangle 17"/>
          <p:cNvSpPr/>
          <p:nvPr/>
        </p:nvSpPr>
        <p:spPr>
          <a:xfrm>
            <a:off x="228600" y="1371600"/>
            <a:ext cx="11201400" cy="830997"/>
          </a:xfrm>
          <a:prstGeom prst="rect">
            <a:avLst/>
          </a:prstGeom>
        </p:spPr>
        <p:txBody>
          <a:bodyPr wrap="square">
            <a:spAutoFit/>
          </a:bodyPr>
          <a:lstStyle/>
          <a:p>
            <a:pPr fontAlgn="base"/>
            <a:r>
              <a:rPr lang="ro-RO" sz="1600" b="1" dirty="0" smtClean="0"/>
              <a:t>Ziua a IV-a                                                                                                                                                       </a:t>
            </a:r>
          </a:p>
          <a:p>
            <a:pPr fontAlgn="base"/>
            <a:endParaRPr lang="ro-RO" sz="1600" b="1" dirty="0" smtClean="0"/>
          </a:p>
          <a:p>
            <a:pPr fontAlgn="base"/>
            <a:r>
              <a:rPr lang="ro-RO" sz="1600" b="1" dirty="0" smtClean="0"/>
              <a:t>Brain Gym</a:t>
            </a:r>
            <a:endParaRPr lang="vi-VN" sz="1600" dirty="0"/>
          </a:p>
        </p:txBody>
      </p:sp>
      <p:sp>
        <p:nvSpPr>
          <p:cNvPr id="2050" name="AutoShape 2" descr="blob:https://web.whatsapp.com/a1ad9773-f040-4297-9aae-67fad7af04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2052" name="AutoShape 4" descr="blob:https://web.whatsapp.com/a1ad9773-f040-4297-9aae-67fad7af04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2054" name="AutoShape 6" descr="blob:https://web.whatsapp.com/a1ad9773-f040-4297-9aae-67fad7af04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16" name="Picture 15" descr="brain gym.jpg"/>
          <p:cNvPicPr>
            <a:picLocks noChangeAspect="1"/>
          </p:cNvPicPr>
          <p:nvPr/>
        </p:nvPicPr>
        <p:blipFill>
          <a:blip r:embed="rId3"/>
          <a:srcRect l="20833" t="16667" b="11111"/>
          <a:stretch>
            <a:fillRect/>
          </a:stretch>
        </p:blipFill>
        <p:spPr>
          <a:xfrm>
            <a:off x="304800" y="2286000"/>
            <a:ext cx="5029200" cy="3733800"/>
          </a:xfrm>
          <a:prstGeom prst="rect">
            <a:avLst/>
          </a:prstGeom>
        </p:spPr>
      </p:pic>
      <p:pic>
        <p:nvPicPr>
          <p:cNvPr id="20" name="Picture 19" descr="sandwich.png"/>
          <p:cNvPicPr>
            <a:picLocks noChangeAspect="1"/>
          </p:cNvPicPr>
          <p:nvPr/>
        </p:nvPicPr>
        <p:blipFill>
          <a:blip r:embed="rId4"/>
          <a:srcRect l="3683" t="10256" r="4255" b="7692"/>
          <a:stretch>
            <a:fillRect/>
          </a:stretch>
        </p:blipFill>
        <p:spPr>
          <a:xfrm>
            <a:off x="7391400" y="2514600"/>
            <a:ext cx="4495800" cy="3962400"/>
          </a:xfrm>
          <a:prstGeom prst="rect">
            <a:avLst/>
          </a:prstGeom>
        </p:spPr>
      </p:pic>
      <p:sp>
        <p:nvSpPr>
          <p:cNvPr id="21" name="Rectangle 20"/>
          <p:cNvSpPr/>
          <p:nvPr/>
        </p:nvSpPr>
        <p:spPr>
          <a:xfrm>
            <a:off x="7543800" y="1143000"/>
            <a:ext cx="4191000" cy="1200329"/>
          </a:xfrm>
          <a:prstGeom prst="rect">
            <a:avLst/>
          </a:prstGeom>
        </p:spPr>
        <p:txBody>
          <a:bodyPr wrap="square">
            <a:spAutoFit/>
          </a:bodyPr>
          <a:lstStyle/>
          <a:p>
            <a:r>
              <a:rPr lang="ro-RO" b="1" dirty="0" smtClean="0"/>
              <a:t>Ziua a V-a</a:t>
            </a:r>
          </a:p>
          <a:p>
            <a:endParaRPr lang="ro-RO" b="1" dirty="0" smtClean="0"/>
          </a:p>
          <a:p>
            <a:r>
              <a:rPr lang="ro-RO" b="1" dirty="0" smtClean="0"/>
              <a:t>Importanța relațiilor</a:t>
            </a:r>
          </a:p>
          <a:p>
            <a:endParaRPr lang="en-GB"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369</TotalTime>
  <Words>531</Words>
  <Application>Microsoft Office PowerPoint</Application>
  <PresentationFormat>Custom</PresentationFormat>
  <Paragraphs>138</Paragraphs>
  <Slides>21</Slides>
  <Notes>0</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ERASMUS+ KA1-EDUCAȚIE</vt:lpstr>
      <vt:lpstr>Preventing Bullying             in Schools 30.04.2022 – 06.05.2022</vt:lpstr>
      <vt:lpstr>     Preventing Bullying in Schools</vt:lpstr>
      <vt:lpstr>Desfășurarea cursului Preventing Bullying in Schools</vt:lpstr>
      <vt:lpstr>Desfășurarea cursului Preventing Bullying in Schools</vt:lpstr>
      <vt:lpstr>Desfășurarea cursului Preventing Bullying in Schools</vt:lpstr>
      <vt:lpstr>Desfășurarea cursului Preventing Bullying in Schools</vt:lpstr>
      <vt:lpstr>Desfășurarea cursului Preventing Bullying in Schools</vt:lpstr>
      <vt:lpstr>Desfășurarea cursului Preventing Bullying in Schools</vt:lpstr>
      <vt:lpstr>Desfășurarea cursului Preventing Bullying in Schools</vt:lpstr>
      <vt:lpstr>Desfășurarea cursului Preventing Bullying in Schools</vt:lpstr>
      <vt:lpstr>  Experiența culturală- Turul orașului Split</vt:lpstr>
      <vt:lpstr>        Splitul văzut de pe dealul Marjan        și  Palatul lui Dioclețian din Split</vt:lpstr>
      <vt:lpstr>        Centrul vechi, faleza și teatrul din Split</vt:lpstr>
      <vt:lpstr>        Muzeul marinei din Split</vt:lpstr>
      <vt:lpstr>  Ruinele amfiteatrului roman de la Solin și   orașul Trogir</vt:lpstr>
      <vt:lpstr>                     Insula Brač  ◄Plaja Cornul de aur              ▼ Localitatea Pučišća</vt:lpstr>
      <vt:lpstr>Slide 18</vt:lpstr>
      <vt:lpstr>Experiențe  culinare</vt:lpstr>
      <vt:lpstr>Experiența Erasmus+ a însemnat:  ► o aventură multiculturală ► o ocazie inedită pentru dezvoltarea competențelor de comunicare în limbă străină ► o oportunitate de a ne dezvolta pe plan  profesional și personal</vt:lpstr>
      <vt:lpstr>Mulțumim!</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Erasmus+  KA1-Educație școlară  „Consorțiu local pentru educație de calitate - 2021”</dc:title>
  <dc:creator>40743180135</dc:creator>
  <cp:lastModifiedBy>Windows User</cp:lastModifiedBy>
  <cp:revision>39</cp:revision>
  <dcterms:created xsi:type="dcterms:W3CDTF">2022-05-09T17:58:04Z</dcterms:created>
  <dcterms:modified xsi:type="dcterms:W3CDTF">2022-05-18T12:08:29Z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2022-04-14T00:00:00Z</vt:filetime>
  </property>
  <property fmtid="{D5CDD505-2E9C-101B-9397-08002B2CF9AE}" pid="3" name="Creator">
    <vt:lpwstr>Microsoft® PowerPoint® 2013</vt:lpwstr>
  </property>
  <property fmtid="{D5CDD505-2E9C-101B-9397-08002B2CF9AE}" pid="4" name="LastSaved">
    <vt:filetime>2022-05-09T00:00:00Z</vt:filetime>
  </property>
</Properties>
</file>